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27.xml" ContentType="application/vnd.openxmlformats-officedocument.presentationml.slide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slides/slide25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s/slide2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28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2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Layouts/slideLayout3.xml" ContentType="application/vnd.openxmlformats-officedocument.presentationml.slideLayout+xml"/>
  <Override PartName="/ppt/slides/slide29.xml" ContentType="application/vnd.openxmlformats-officedocument.presentationml.slide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  <p:sldId id="290" r:id="rId3"/>
    <p:sldId id="257" r:id="rId4"/>
    <p:sldId id="258" r:id="rId5"/>
    <p:sldId id="259" r:id="rId6"/>
    <p:sldId id="293" r:id="rId7"/>
    <p:sldId id="262" r:id="rId8"/>
    <p:sldId id="263" r:id="rId9"/>
    <p:sldId id="274" r:id="rId10"/>
    <p:sldId id="273" r:id="rId11"/>
    <p:sldId id="277" r:id="rId12"/>
    <p:sldId id="300" r:id="rId13"/>
    <p:sldId id="265" r:id="rId14"/>
    <p:sldId id="266" r:id="rId15"/>
    <p:sldId id="267" r:id="rId16"/>
    <p:sldId id="268" r:id="rId17"/>
    <p:sldId id="269" r:id="rId18"/>
    <p:sldId id="271" r:id="rId19"/>
    <p:sldId id="270" r:id="rId20"/>
    <p:sldId id="276" r:id="rId21"/>
    <p:sldId id="301" r:id="rId22"/>
    <p:sldId id="294" r:id="rId23"/>
    <p:sldId id="275" r:id="rId24"/>
    <p:sldId id="295" r:id="rId25"/>
    <p:sldId id="296" r:id="rId26"/>
    <p:sldId id="297" r:id="rId27"/>
    <p:sldId id="287" r:id="rId28"/>
    <p:sldId id="288" r:id="rId29"/>
    <p:sldId id="289" r:id="rId30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778A2-489E-5548-A862-E1F594BEB8A9}" type="datetimeFigureOut">
              <a:rPr lang="it-IT" smtClean="0"/>
              <a:pPr/>
              <a:t>23-03-2017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9828-3CF5-E447-A00C-7C979C08715B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778A2-489E-5548-A862-E1F594BEB8A9}" type="datetimeFigureOut">
              <a:rPr lang="it-IT" smtClean="0"/>
              <a:pPr/>
              <a:t>23-03-2017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9828-3CF5-E447-A00C-7C979C08715B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778A2-489E-5548-A862-E1F594BEB8A9}" type="datetimeFigureOut">
              <a:rPr lang="it-IT" smtClean="0"/>
              <a:pPr/>
              <a:t>23-03-2017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9828-3CF5-E447-A00C-7C979C08715B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778A2-489E-5548-A862-E1F594BEB8A9}" type="datetimeFigureOut">
              <a:rPr lang="it-IT" smtClean="0"/>
              <a:pPr/>
              <a:t>23-03-2017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9828-3CF5-E447-A00C-7C979C08715B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778A2-489E-5548-A862-E1F594BEB8A9}" type="datetimeFigureOut">
              <a:rPr lang="it-IT" smtClean="0"/>
              <a:pPr/>
              <a:t>23-03-2017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9828-3CF5-E447-A00C-7C979C08715B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778A2-489E-5548-A862-E1F594BEB8A9}" type="datetimeFigureOut">
              <a:rPr lang="it-IT" smtClean="0"/>
              <a:pPr/>
              <a:t>23-03-2017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9828-3CF5-E447-A00C-7C979C08715B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778A2-489E-5548-A862-E1F594BEB8A9}" type="datetimeFigureOut">
              <a:rPr lang="it-IT" smtClean="0"/>
              <a:pPr/>
              <a:t>23-03-2017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9828-3CF5-E447-A00C-7C979C08715B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778A2-489E-5548-A862-E1F594BEB8A9}" type="datetimeFigureOut">
              <a:rPr lang="it-IT" smtClean="0"/>
              <a:pPr/>
              <a:t>23-03-2017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9828-3CF5-E447-A00C-7C979C08715B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778A2-489E-5548-A862-E1F594BEB8A9}" type="datetimeFigureOut">
              <a:rPr lang="it-IT" smtClean="0"/>
              <a:pPr/>
              <a:t>23-03-2017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9828-3CF5-E447-A00C-7C979C08715B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778A2-489E-5548-A862-E1F594BEB8A9}" type="datetimeFigureOut">
              <a:rPr lang="it-IT" smtClean="0"/>
              <a:pPr/>
              <a:t>23-03-2017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9828-3CF5-E447-A00C-7C979C08715B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778A2-489E-5548-A862-E1F594BEB8A9}" type="datetimeFigureOut">
              <a:rPr lang="it-IT" smtClean="0"/>
              <a:pPr/>
              <a:t>23-03-2017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9828-3CF5-E447-A00C-7C979C08715B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5">
            <a:lumMod val="75000"/>
            <a:alpha val="4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778A2-489E-5548-A862-E1F594BEB8A9}" type="datetimeFigureOut">
              <a:rPr lang="it-IT" smtClean="0"/>
              <a:pPr/>
              <a:t>23-03-2017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99828-3CF5-E447-A00C-7C979C08715B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800" b="1" i="1" dirty="0" smtClean="0"/>
              <a:t>Tanta </a:t>
            </a:r>
            <a:r>
              <a:rPr lang="it-IT" sz="4800" b="1" i="1" dirty="0" err="1" smtClean="0"/>
              <a:t>religionis</a:t>
            </a:r>
            <a:r>
              <a:rPr lang="it-IT" sz="4800" b="1" i="1" dirty="0" smtClean="0"/>
              <a:t> vis </a:t>
            </a:r>
            <a:r>
              <a:rPr lang="it-IT" sz="4800" b="1" i="1" dirty="0" err="1" smtClean="0"/>
              <a:t>fuit</a:t>
            </a:r>
            <a:r>
              <a:rPr lang="it-IT" sz="4800" b="1" i="1" dirty="0" smtClean="0"/>
              <a:t>..</a:t>
            </a:r>
            <a:endParaRPr lang="it-IT" sz="4800" b="1" i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b="1" dirty="0" smtClean="0"/>
              <a:t>La </a:t>
            </a:r>
            <a:r>
              <a:rPr lang="it-IT" b="1" i="1" dirty="0" err="1" smtClean="0"/>
              <a:t>religio</a:t>
            </a:r>
            <a:r>
              <a:rPr lang="it-IT" b="1" dirty="0" smtClean="0"/>
              <a:t> romana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FEDE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3429" dirty="0" smtClean="0"/>
              <a:t>La </a:t>
            </a:r>
            <a:r>
              <a:rPr lang="it-IT" sz="3429" i="1" dirty="0" err="1" smtClean="0"/>
              <a:t>fides</a:t>
            </a:r>
            <a:r>
              <a:rPr lang="it-IT" sz="3429" dirty="0" smtClean="0"/>
              <a:t> non è la “fede” in senso cristiano, fiducia nella salvezza operata da Dio nei confronti dell’uomo, sua creatura.  </a:t>
            </a:r>
          </a:p>
          <a:p>
            <a:pPr algn="just"/>
            <a:r>
              <a:rPr lang="it-IT" sz="3429" dirty="0" smtClean="0"/>
              <a:t>È più vicino al concetto di accordo (</a:t>
            </a:r>
            <a:r>
              <a:rPr lang="it-IT" sz="3429" i="1" dirty="0" err="1" smtClean="0"/>
              <a:t>foedus</a:t>
            </a:r>
            <a:r>
              <a:rPr lang="it-IT" sz="3429" dirty="0" smtClean="0"/>
              <a:t>) teso a conservare il patto (</a:t>
            </a:r>
            <a:r>
              <a:rPr lang="it-IT" sz="3429" i="1" dirty="0" smtClean="0"/>
              <a:t>pax</a:t>
            </a:r>
            <a:r>
              <a:rPr lang="it-IT" sz="3429" dirty="0" smtClean="0"/>
              <a:t>) con gli dei.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La preghiera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dirty="0" smtClean="0"/>
              <a:t>Il rapporto con gli dei non è personale né gratuito. Essi non possono essere “disturbati” al di fuori del sociale né senza cerimonie.</a:t>
            </a:r>
          </a:p>
          <a:p>
            <a:pPr algn="just"/>
            <a:r>
              <a:rPr lang="it-IT" dirty="0" smtClean="0"/>
              <a:t>Non li si rende partecipi dei propri stati d’animo.</a:t>
            </a:r>
          </a:p>
          <a:p>
            <a:pPr algn="just"/>
            <a:r>
              <a:rPr lang="it-IT" dirty="0" smtClean="0"/>
              <a:t>La preghiera non è uno spazio intimo, ma consiste nel proporre loro un contratto di voto, nel supplicarli di essere indulgenti.</a:t>
            </a:r>
          </a:p>
          <a:p>
            <a:pPr algn="just"/>
            <a:r>
              <a:rPr lang="it-IT" dirty="0" smtClean="0"/>
              <a:t>La preghiera è l’espressione del tentativo di una comunicazione, realizzare uno scambio vantaggioso per entrambi (</a:t>
            </a:r>
            <a:r>
              <a:rPr lang="it-IT" i="1" dirty="0" smtClean="0"/>
              <a:t>do </a:t>
            </a:r>
            <a:r>
              <a:rPr lang="it-IT" i="1" dirty="0" err="1" smtClean="0"/>
              <a:t>ut</a:t>
            </a:r>
            <a:r>
              <a:rPr lang="it-IT" i="1" dirty="0" smtClean="0"/>
              <a:t> </a:t>
            </a:r>
            <a:r>
              <a:rPr lang="it-IT" i="1" dirty="0" err="1" smtClean="0"/>
              <a:t>des</a:t>
            </a:r>
            <a:r>
              <a:rPr lang="it-IT" dirty="0" smtClean="0"/>
              <a:t>, </a:t>
            </a:r>
            <a:r>
              <a:rPr lang="it-IT" i="1" dirty="0" smtClean="0"/>
              <a:t>da </a:t>
            </a:r>
            <a:r>
              <a:rPr lang="it-IT" i="1" dirty="0" err="1" smtClean="0"/>
              <a:t>ut</a:t>
            </a:r>
            <a:r>
              <a:rPr lang="it-IT" i="1" dirty="0" smtClean="0"/>
              <a:t> </a:t>
            </a:r>
            <a:r>
              <a:rPr lang="it-IT" i="1" dirty="0" err="1" smtClean="0"/>
              <a:t>dem</a:t>
            </a:r>
            <a:r>
              <a:rPr lang="it-IT" dirty="0" smtClean="0"/>
              <a:t>).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Comunicare con la divinità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dirty="0" smtClean="0"/>
              <a:t>La divinità nel mondo romano non è rivelata: nel paganesimo la pluralità di dei non ammette l’ipotesi di un’unica divinità rivelata a cui si deve il culto esclusivo.</a:t>
            </a:r>
          </a:p>
          <a:p>
            <a:pPr algn="just"/>
            <a:r>
              <a:rPr lang="it-IT" dirty="0" smtClean="0"/>
              <a:t>È possibile però comunicare con loro, chiamarli a raccolta nel momento del bisogno, blandirli con offerte sacrificali, scongiurarne l’ira.</a:t>
            </a:r>
          </a:p>
          <a:p>
            <a:pPr algn="just"/>
            <a:r>
              <a:rPr lang="it-IT" dirty="0" smtClean="0"/>
              <a:t>Il mondo romano, però, vivrà sempre con malinconia il rapporto con divinità inafferrabili, sfuggenti e volubili.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Un mondo di segni: presagi e prodigi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t-IT" dirty="0" smtClean="0"/>
              <a:t>Se si ammette l’esistenza di una pluralità di dei e della possibilità di comunicare con loro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smtClean="0"/>
              <a:t>deve anche darsi per scontata l’esistenza di strumenti capaci di cogliere intenzioni, umori, volontà: è la </a:t>
            </a:r>
            <a:r>
              <a:rPr lang="it-IT" b="1" dirty="0" smtClean="0"/>
              <a:t>DIVINAZIONE ossia l’insieme delle tecniche preposte alla decodificazione dei messaggi inviati all’uomo dalla divinità</a:t>
            </a:r>
            <a:endParaRPr lang="it-IT" b="1" dirty="0"/>
          </a:p>
        </p:txBody>
      </p:sp>
      <p:sp>
        <p:nvSpPr>
          <p:cNvPr id="4" name="Freccia giù 3"/>
          <p:cNvSpPr/>
          <p:nvPr/>
        </p:nvSpPr>
        <p:spPr>
          <a:xfrm>
            <a:off x="4590935" y="2912720"/>
            <a:ext cx="484632" cy="60584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Un unico </a:t>
            </a:r>
            <a:r>
              <a:rPr lang="it-IT" b="1" dirty="0" err="1" smtClean="0"/>
              <a:t>principio…</a:t>
            </a:r>
            <a:r>
              <a:rPr lang="it-IT" b="1" dirty="0" smtClean="0"/>
              <a:t> 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dirty="0" smtClean="0"/>
              <a:t>Tutti gli strumenti a disposizione dei tecnici della divinazione si basano su unico principio:</a:t>
            </a:r>
          </a:p>
          <a:p>
            <a:pPr>
              <a:buNone/>
            </a:pPr>
            <a:endParaRPr lang="it-IT" dirty="0" smtClean="0"/>
          </a:p>
          <a:p>
            <a:pPr algn="ctr">
              <a:buNone/>
            </a:pPr>
            <a:r>
              <a:rPr lang="it-IT" b="1" dirty="0" smtClean="0"/>
              <a:t>LA VOLONTA’ DELLA DIVINITA’ SI OTTIENE SOLTANTO ATTRAVERSO OSSERVAZIONE E INTERPRETAZIONE DEI SEGNI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DUE CATEGORIE: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b="1" dirty="0" smtClean="0"/>
              <a:t>PRESAGI</a:t>
            </a:r>
            <a:r>
              <a:rPr lang="it-IT" dirty="0" smtClean="0"/>
              <a:t>: contengono informazioni riguardanti il futuro, un futuro comunque prossimo, mai troppo distante dal momento dell’osservazione</a:t>
            </a:r>
          </a:p>
          <a:p>
            <a:pPr algn="just"/>
            <a:r>
              <a:rPr lang="it-IT" b="1" dirty="0" smtClean="0"/>
              <a:t>PRODIGI</a:t>
            </a:r>
            <a:r>
              <a:rPr lang="it-IT" dirty="0" smtClean="0"/>
              <a:t>: vere e proprie manifestazioni di denuncia da parte degli dei di una qualche infrazione religiosa</a:t>
            </a:r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 PRESAGI si dividono in</a:t>
            </a:r>
            <a:r>
              <a:rPr lang="it-IT" dirty="0" smtClean="0"/>
              <a:t>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b="1" dirty="0" smtClean="0"/>
              <a:t>OMINA</a:t>
            </a:r>
            <a:r>
              <a:rPr lang="it-IT" dirty="0" smtClean="0"/>
              <a:t>: sono di natura uditiva e appartengono al genere dei presagi non richiesti</a:t>
            </a:r>
          </a:p>
          <a:p>
            <a:pPr algn="just"/>
            <a:r>
              <a:rPr lang="it-IT" b="1" dirty="0" smtClean="0"/>
              <a:t>AUSPICIA</a:t>
            </a:r>
            <a:r>
              <a:rPr lang="it-IT" dirty="0" smtClean="0"/>
              <a:t>: sono di natura visiva e possono presentarsi spontaneamente o essere provocati in determinate circostanze dalle autorità competenti. potevano essere </a:t>
            </a:r>
            <a:r>
              <a:rPr lang="it-IT" i="1" dirty="0" smtClean="0"/>
              <a:t>ex </a:t>
            </a:r>
            <a:r>
              <a:rPr lang="it-IT" i="1" dirty="0" err="1" smtClean="0"/>
              <a:t>avibus</a:t>
            </a:r>
            <a:r>
              <a:rPr lang="it-IT" dirty="0" smtClean="0"/>
              <a:t> (ambito cittadino) o </a:t>
            </a:r>
            <a:r>
              <a:rPr lang="it-IT" i="1" dirty="0" smtClean="0"/>
              <a:t>ex </a:t>
            </a:r>
            <a:r>
              <a:rPr lang="it-IT" i="1" dirty="0" err="1" smtClean="0"/>
              <a:t>tripudiis</a:t>
            </a:r>
            <a:r>
              <a:rPr lang="it-IT" i="1" dirty="0" smtClean="0"/>
              <a:t> </a:t>
            </a:r>
            <a:r>
              <a:rPr lang="it-IT" dirty="0" smtClean="0"/>
              <a:t>(ambito militare)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 </a:t>
            </a:r>
            <a:r>
              <a:rPr lang="it-IT" dirty="0" err="1" smtClean="0"/>
              <a:t>esempio…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it-IT" dirty="0" smtClean="0"/>
              <a:t>Un comandante </a:t>
            </a:r>
            <a:r>
              <a:rPr lang="it-IT" i="1" dirty="0" err="1" smtClean="0"/>
              <a:t>pius</a:t>
            </a:r>
            <a:r>
              <a:rPr lang="it-IT" dirty="0" smtClean="0"/>
              <a:t>, prima di uno scontro, chiamava il </a:t>
            </a:r>
            <a:r>
              <a:rPr lang="it-IT" i="1" dirty="0" err="1" smtClean="0"/>
              <a:t>pullarius</a:t>
            </a:r>
            <a:r>
              <a:rPr lang="it-IT" dirty="0" smtClean="0"/>
              <a:t> e lo interrogava con la formula </a:t>
            </a:r>
            <a:r>
              <a:rPr lang="it-IT" b="1" i="1" dirty="0" err="1" smtClean="0"/>
              <a:t>Dicito</a:t>
            </a:r>
            <a:r>
              <a:rPr lang="it-IT" b="1" i="1" dirty="0" smtClean="0"/>
              <a:t>, si </a:t>
            </a:r>
            <a:r>
              <a:rPr lang="it-IT" b="1" i="1" dirty="0" err="1" smtClean="0"/>
              <a:t>pascentur</a:t>
            </a:r>
            <a:r>
              <a:rPr lang="it-IT" i="1" dirty="0" smtClean="0"/>
              <a:t>. </a:t>
            </a:r>
            <a:r>
              <a:rPr lang="it-IT" dirty="0" smtClean="0"/>
              <a:t>Con tale formula egli chiedeva all’esperto di dar da mangiare alle sue bestie e di riferirgli l’esito del pasto. Se i polli beccando lasciavano cadere a terra interi granelli del mangime, era un segno positivo; se non mangiavano, l’esito erano negativo ed era consigliabile rinunciare allo scontro. </a:t>
            </a:r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 </a:t>
            </a:r>
            <a:r>
              <a:rPr lang="it-IT" i="1" dirty="0" err="1" smtClean="0"/>
              <a:t>pullarius</a:t>
            </a:r>
            <a:endParaRPr lang="it-IT" i="1" dirty="0"/>
          </a:p>
        </p:txBody>
      </p:sp>
      <p:pic>
        <p:nvPicPr>
          <p:cNvPr id="4" name="Segnaposto contenuto 3" descr="Augur,_Nordisk_familjebok.png"/>
          <p:cNvPicPr>
            <a:picLocks noGrp="1" noChangeAspect="1"/>
          </p:cNvPicPr>
          <p:nvPr>
            <p:ph idx="1"/>
          </p:nvPr>
        </p:nvPicPr>
        <p:blipFill>
          <a:blip r:embed="rId2"/>
          <a:srcRect l="-99410" r="-99410"/>
          <a:stretch>
            <a:fillRect/>
          </a:stretch>
        </p:blipFill>
        <p:spPr/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 PRODIGIA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dirty="0" smtClean="0"/>
              <a:t>Tipologia: variabile, per es. fenomeni atmosferici inconsueti (comete, eclissi, etc.), apparizione di animali in luoghi inconsueti, terremoti o boati sotterranei</a:t>
            </a:r>
          </a:p>
          <a:p>
            <a:pPr algn="just"/>
            <a:r>
              <a:rPr lang="it-IT" dirty="0" smtClean="0"/>
              <a:t>Causa e fine: costanti. I </a:t>
            </a:r>
            <a:r>
              <a:rPr lang="it-IT" i="1" dirty="0" err="1" smtClean="0"/>
              <a:t>prodigia</a:t>
            </a:r>
            <a:r>
              <a:rPr lang="it-IT" dirty="0" smtClean="0"/>
              <a:t> erano veri e propri segnali inviati dagli dei per avvertire, segnalare, ammonire. L’importante era decodificare il messaggio ed elaborare una risposta adeguata.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Possibili etimologie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 smtClean="0"/>
              <a:t>Da </a:t>
            </a:r>
            <a:r>
              <a:rPr lang="it-IT" i="1" dirty="0" smtClean="0"/>
              <a:t>relegĕre</a:t>
            </a:r>
            <a:r>
              <a:rPr lang="it-IT" dirty="0" smtClean="0"/>
              <a:t>, “raccogliere”, “riunire”. Erano religiosi coloro che riconsideravano con attenzione ciò che riguardava il culto degli dei.(Cic., </a:t>
            </a:r>
            <a:r>
              <a:rPr lang="it-IT" i="1" dirty="0" smtClean="0"/>
              <a:t>De </a:t>
            </a:r>
            <a:r>
              <a:rPr lang="it-IT" i="1" dirty="0" err="1" smtClean="0"/>
              <a:t>nat</a:t>
            </a:r>
            <a:r>
              <a:rPr lang="it-IT" i="1" dirty="0" smtClean="0"/>
              <a:t>. </a:t>
            </a:r>
            <a:r>
              <a:rPr lang="it-IT" i="1" dirty="0" err="1" smtClean="0"/>
              <a:t>deorum</a:t>
            </a:r>
            <a:r>
              <a:rPr lang="it-IT" dirty="0" smtClean="0"/>
              <a:t>, </a:t>
            </a:r>
            <a:r>
              <a:rPr lang="it-IT" dirty="0" err="1" smtClean="0"/>
              <a:t>II</a:t>
            </a:r>
            <a:r>
              <a:rPr lang="it-IT" dirty="0" smtClean="0"/>
              <a:t>, 72).</a:t>
            </a:r>
          </a:p>
          <a:p>
            <a:pPr algn="just"/>
            <a:r>
              <a:rPr lang="it-IT" dirty="0" smtClean="0"/>
              <a:t>Da </a:t>
            </a:r>
            <a:r>
              <a:rPr lang="it-IT" i="1" dirty="0" err="1" smtClean="0"/>
              <a:t>religare</a:t>
            </a:r>
            <a:r>
              <a:rPr lang="it-IT" dirty="0" smtClean="0"/>
              <a:t>, “legare”, “annodare”. La </a:t>
            </a:r>
            <a:r>
              <a:rPr lang="it-IT" i="1" dirty="0" err="1" smtClean="0"/>
              <a:t>religio</a:t>
            </a:r>
            <a:r>
              <a:rPr lang="it-IT" dirty="0" smtClean="0"/>
              <a:t> lega la mente degli uomini, come morsa che imbriglia e ottunde. (</a:t>
            </a:r>
            <a:r>
              <a:rPr lang="it-IT" dirty="0" err="1" smtClean="0"/>
              <a:t>Servio</a:t>
            </a:r>
            <a:r>
              <a:rPr lang="it-IT" dirty="0" smtClean="0"/>
              <a:t>, </a:t>
            </a:r>
            <a:r>
              <a:rPr lang="it-IT" i="1" dirty="0" smtClean="0"/>
              <a:t>Ad </a:t>
            </a:r>
            <a:r>
              <a:rPr lang="it-IT" i="1" dirty="0" err="1" smtClean="0"/>
              <a:t>Aeneidem</a:t>
            </a:r>
            <a:r>
              <a:rPr lang="it-IT" dirty="0" smtClean="0"/>
              <a:t>, </a:t>
            </a:r>
            <a:r>
              <a:rPr lang="it-IT" dirty="0" err="1" smtClean="0"/>
              <a:t>VIII</a:t>
            </a:r>
            <a:r>
              <a:rPr lang="it-IT" dirty="0" smtClean="0"/>
              <a:t>, 349)</a:t>
            </a:r>
            <a:endParaRPr lang="it-IT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CULTI E RITI 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it-IT" dirty="0" smtClean="0"/>
              <a:t>Ogni atto religioso è praticato dall’individuo in quanto membro di una comunità, mai in quanto singolo. </a:t>
            </a:r>
          </a:p>
          <a:p>
            <a:pPr algn="just">
              <a:buNone/>
            </a:pPr>
            <a:endParaRPr lang="it-IT" dirty="0" smtClean="0"/>
          </a:p>
          <a:p>
            <a:pPr algn="just">
              <a:buNone/>
            </a:pPr>
            <a:r>
              <a:rPr lang="it-IT" dirty="0" smtClean="0"/>
              <a:t>“</a:t>
            </a:r>
            <a:r>
              <a:rPr lang="it-IT" i="1" dirty="0" smtClean="0"/>
              <a:t>Nessuno per conto proprio abbia dei nuovi o stranieri, se non stati prima riconosciuti dallo Stato</a:t>
            </a:r>
            <a:r>
              <a:rPr lang="it-IT" dirty="0" smtClean="0"/>
              <a:t>”</a:t>
            </a:r>
          </a:p>
          <a:p>
            <a:pPr algn="r">
              <a:buNone/>
            </a:pPr>
            <a:r>
              <a:rPr lang="it-IT" dirty="0" smtClean="0"/>
              <a:t>Cicerone, </a:t>
            </a:r>
            <a:r>
              <a:rPr lang="it-IT" i="1" dirty="0" smtClean="0"/>
              <a:t>De </a:t>
            </a:r>
            <a:r>
              <a:rPr lang="it-IT" i="1" dirty="0" err="1" smtClean="0"/>
              <a:t>legibus</a:t>
            </a:r>
            <a:r>
              <a:rPr lang="it-IT" dirty="0" smtClean="0"/>
              <a:t>, II, </a:t>
            </a:r>
            <a:r>
              <a:rPr lang="it-IT" dirty="0" err="1" smtClean="0"/>
              <a:t>8</a:t>
            </a:r>
            <a:r>
              <a:rPr lang="it-IT" dirty="0" smtClean="0"/>
              <a:t>, 19</a:t>
            </a:r>
            <a:endParaRPr lang="it-IT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Da questo deriva: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	Uno scrupoloso rispetto del codice che diventa una vera e </a:t>
            </a:r>
            <a:r>
              <a:rPr lang="it-IT" dirty="0" err="1" smtClean="0"/>
              <a:t>propria…</a:t>
            </a:r>
            <a:r>
              <a:rPr lang="it-IT" dirty="0" smtClean="0"/>
              <a:t> </a:t>
            </a:r>
          </a:p>
          <a:p>
            <a:pPr>
              <a:buNone/>
            </a:pPr>
            <a:endParaRPr lang="it-IT" dirty="0" smtClean="0"/>
          </a:p>
          <a:p>
            <a:pPr algn="ctr">
              <a:buNone/>
            </a:pPr>
            <a:r>
              <a:rPr lang="it-IT" sz="4000" b="1" dirty="0" err="1" smtClean="0"/>
              <a:t>…</a:t>
            </a:r>
            <a:r>
              <a:rPr lang="it-IT" sz="4000" b="1" dirty="0" smtClean="0"/>
              <a:t> sindrome prescrittiva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I </a:t>
            </a:r>
            <a:r>
              <a:rPr lang="it-IT" b="1" i="1" dirty="0" smtClean="0"/>
              <a:t>sacra</a:t>
            </a:r>
            <a:r>
              <a:rPr lang="it-IT" b="1" dirty="0" smtClean="0"/>
              <a:t> come sistema di comunicazione tra umano e divino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I sacra di distinguono in:</a:t>
            </a:r>
          </a:p>
          <a:p>
            <a:pPr>
              <a:buNone/>
            </a:pPr>
            <a:endParaRPr lang="it-IT" dirty="0" smtClean="0"/>
          </a:p>
          <a:p>
            <a:r>
              <a:rPr lang="it-IT" i="1" dirty="0" smtClean="0"/>
              <a:t>Sacra </a:t>
            </a:r>
            <a:r>
              <a:rPr lang="it-IT" i="1" dirty="0" err="1" smtClean="0"/>
              <a:t>publica</a:t>
            </a:r>
            <a:r>
              <a:rPr lang="it-IT" dirty="0" smtClean="0"/>
              <a:t>: cerimonie religiose officiate a nome della comunità</a:t>
            </a:r>
          </a:p>
          <a:p>
            <a:r>
              <a:rPr lang="it-IT" i="1" dirty="0" smtClean="0"/>
              <a:t>Sacra privata</a:t>
            </a:r>
            <a:r>
              <a:rPr lang="it-IT" dirty="0" smtClean="0"/>
              <a:t>: riti celebrati dai singoli gruppi familiari e officiati dal </a:t>
            </a:r>
            <a:r>
              <a:rPr lang="it-IT" i="1" dirty="0" smtClean="0"/>
              <a:t>pater </a:t>
            </a:r>
            <a:r>
              <a:rPr lang="it-IT" i="1" dirty="0" err="1" smtClean="0"/>
              <a:t>familias</a:t>
            </a:r>
            <a:endParaRPr lang="it-IT" i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Divinità da placare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it-IT" dirty="0" smtClean="0"/>
              <a:t>Lo scopo dell’atto religioso è da intendersi come una forma di contraccambio necessaria a mantenere la relazione con le divinità in una situazione di reciprocità positiva. Cicerone dichiara che “</a:t>
            </a:r>
            <a:r>
              <a:rPr lang="it-IT" i="1" dirty="0" smtClean="0"/>
              <a:t>Roma non avrebbe mai raggiunto una tale grandezza </a:t>
            </a:r>
            <a:r>
              <a:rPr lang="it-IT" b="1" i="1" dirty="0" err="1" smtClean="0"/>
              <a:t>sine</a:t>
            </a:r>
            <a:r>
              <a:rPr lang="it-IT" b="1" i="1" dirty="0" smtClean="0"/>
              <a:t> summa  </a:t>
            </a:r>
            <a:r>
              <a:rPr lang="it-IT" b="1" i="1" dirty="0" err="1" smtClean="0"/>
              <a:t>placatione</a:t>
            </a:r>
            <a:r>
              <a:rPr lang="it-IT" b="1" i="1" dirty="0" smtClean="0"/>
              <a:t> </a:t>
            </a:r>
            <a:r>
              <a:rPr lang="it-IT" b="1" i="1" dirty="0" err="1" smtClean="0"/>
              <a:t>deorum</a:t>
            </a:r>
            <a:r>
              <a:rPr lang="it-IT" b="1" i="1" dirty="0" smtClean="0"/>
              <a:t> </a:t>
            </a:r>
            <a:r>
              <a:rPr lang="it-IT" b="1" i="1" dirty="0" err="1" smtClean="0"/>
              <a:t>immortalium</a:t>
            </a:r>
            <a:r>
              <a:rPr lang="it-IT" i="1" dirty="0" smtClean="0"/>
              <a:t> (senza guadagnarsi la benevolenza degli dei immortali)” </a:t>
            </a:r>
            <a:r>
              <a:rPr lang="it-IT" dirty="0" smtClean="0"/>
              <a:t>[</a:t>
            </a:r>
            <a:r>
              <a:rPr lang="it-IT" i="1" dirty="0" smtClean="0"/>
              <a:t>De natura </a:t>
            </a:r>
            <a:r>
              <a:rPr lang="it-IT" i="1" dirty="0" err="1" smtClean="0"/>
              <a:t>deorum</a:t>
            </a:r>
            <a:r>
              <a:rPr lang="it-IT" dirty="0" smtClean="0"/>
              <a:t>, </a:t>
            </a:r>
            <a:r>
              <a:rPr lang="it-IT" dirty="0" err="1" smtClean="0"/>
              <a:t>III</a:t>
            </a:r>
            <a:r>
              <a:rPr lang="it-IT" dirty="0" smtClean="0"/>
              <a:t>, </a:t>
            </a:r>
            <a:r>
              <a:rPr lang="it-IT" dirty="0" err="1" smtClean="0"/>
              <a:t>5</a:t>
            </a:r>
            <a:r>
              <a:rPr lang="it-IT" dirty="0" smtClean="0"/>
              <a:t>]</a:t>
            </a:r>
            <a:endParaRPr lang="it-IT" i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Sacra privata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it-IT" dirty="0" smtClean="0"/>
              <a:t>Il </a:t>
            </a:r>
            <a:r>
              <a:rPr lang="it-IT" i="1" dirty="0" smtClean="0"/>
              <a:t>pater </a:t>
            </a:r>
            <a:r>
              <a:rPr lang="it-IT" i="1" dirty="0" err="1" smtClean="0"/>
              <a:t>familias</a:t>
            </a:r>
            <a:r>
              <a:rPr lang="it-IT" dirty="0" smtClean="0"/>
              <a:t> si preoccupa di tenere la comunicazione religiosa con due generi di entità soprannaturali: </a:t>
            </a:r>
          </a:p>
          <a:p>
            <a:pPr algn="just"/>
            <a:r>
              <a:rPr lang="it-IT" dirty="0" smtClean="0"/>
              <a:t>I morti: </a:t>
            </a:r>
            <a:r>
              <a:rPr lang="it-IT" i="1" dirty="0" err="1" smtClean="0"/>
              <a:t>Manes</a:t>
            </a:r>
            <a:r>
              <a:rPr lang="it-IT" dirty="0" smtClean="0"/>
              <a:t> (gli spiriti dei trapassati detti “i buoni”) e </a:t>
            </a:r>
            <a:r>
              <a:rPr lang="it-IT" i="1" dirty="0" err="1" smtClean="0"/>
              <a:t>Lemures</a:t>
            </a:r>
            <a:r>
              <a:rPr lang="it-IT" dirty="0" smtClean="0"/>
              <a:t> (gli spiriti dei morti anzitempo, quindi pericolosi perché in cerca di vendetta) </a:t>
            </a:r>
          </a:p>
          <a:p>
            <a:pPr algn="just">
              <a:buNone/>
            </a:pPr>
            <a:r>
              <a:rPr lang="it-IT" dirty="0" smtClean="0"/>
              <a:t>Cerimonia dei </a:t>
            </a:r>
            <a:r>
              <a:rPr lang="it-IT" i="1" dirty="0" err="1" smtClean="0"/>
              <a:t>Feralia</a:t>
            </a:r>
            <a:r>
              <a:rPr lang="it-IT" dirty="0" smtClean="0"/>
              <a:t>: sulla tomba del morto si celebrava un banchetto in cui vivi e morti rinsaldavano la relazione parentale interrotta dalla morte.</a:t>
            </a:r>
          </a:p>
          <a:p>
            <a:pPr algn="just"/>
            <a:r>
              <a:rPr lang="it-IT" dirty="0" smtClean="0"/>
              <a:t>Divinità domestiche: </a:t>
            </a:r>
            <a:r>
              <a:rPr lang="it-IT" i="1" dirty="0" err="1" smtClean="0"/>
              <a:t>Lares</a:t>
            </a:r>
            <a:r>
              <a:rPr lang="it-IT" dirty="0" smtClean="0"/>
              <a:t> e </a:t>
            </a:r>
            <a:r>
              <a:rPr lang="it-IT" i="1" dirty="0" err="1" smtClean="0"/>
              <a:t>Penates</a:t>
            </a:r>
            <a:r>
              <a:rPr lang="it-IT" dirty="0" smtClean="0"/>
              <a:t> (divinità preposte al sostentamento della famiglia e adorate perciò nel focolare)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 smtClean="0"/>
              <a:t>Sacra </a:t>
            </a:r>
            <a:r>
              <a:rPr lang="it-IT" i="1" dirty="0" err="1" smtClean="0"/>
              <a:t>publica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 smtClean="0"/>
              <a:t>Officiati a nome dell’intera collettività</a:t>
            </a:r>
          </a:p>
          <a:p>
            <a:pPr algn="just"/>
            <a:r>
              <a:rPr lang="it-IT" dirty="0" smtClean="0"/>
              <a:t>Al centro dei sacra </a:t>
            </a:r>
            <a:r>
              <a:rPr lang="it-IT" dirty="0" err="1" smtClean="0"/>
              <a:t>publica</a:t>
            </a:r>
            <a:r>
              <a:rPr lang="it-IT" dirty="0" smtClean="0"/>
              <a:t> si sono i </a:t>
            </a:r>
            <a:r>
              <a:rPr lang="it-IT" dirty="0" err="1" smtClean="0"/>
              <a:t>sacrificia</a:t>
            </a:r>
            <a:r>
              <a:rPr lang="it-IT" dirty="0" smtClean="0"/>
              <a:t>: momento più solenne della cerimonia in cui la distanza tra dei e uomini si restringe al massimo. La vittima è uno spazio sacrificale (</a:t>
            </a:r>
            <a:r>
              <a:rPr lang="it-IT" i="1" dirty="0" err="1" smtClean="0"/>
              <a:t>hostia</a:t>
            </a:r>
            <a:r>
              <a:rPr lang="it-IT" dirty="0" smtClean="0"/>
              <a:t>), un luogo di confine dove mondo terreno e ultraterreno si interfacciano per un breve periodo di tempo.</a:t>
            </a:r>
            <a:endParaRPr lang="it-IT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</a:t>
            </a:r>
            <a:r>
              <a:rPr lang="it-IT" dirty="0" err="1" smtClean="0"/>
              <a:t>sacrificia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dirty="0" smtClean="0"/>
              <a:t>Hanno la funzione di onorare, ringraziare, prendere informazioni, scongiurare.</a:t>
            </a:r>
          </a:p>
          <a:p>
            <a:pPr algn="just"/>
            <a:r>
              <a:rPr lang="it-IT" dirty="0" smtClean="0"/>
              <a:t>Qualunque funzione il sacrificio è sempre il tentativo di una comunicazione</a:t>
            </a:r>
          </a:p>
          <a:p>
            <a:pPr algn="just"/>
            <a:r>
              <a:rPr lang="it-IT" dirty="0" smtClean="0"/>
              <a:t>Si prefigge di realizzare uno scambio vantaggioso da entrambe le parti</a:t>
            </a:r>
          </a:p>
          <a:p>
            <a:pPr algn="just"/>
            <a:r>
              <a:rPr lang="it-IT" dirty="0" smtClean="0"/>
              <a:t>Il sacrificio consiste letteralmente nell’atto di ingrassare gli dei. Gli dei invitati a pranzo diventano letteralmente più grandi (</a:t>
            </a:r>
            <a:r>
              <a:rPr lang="it-IT" i="1" dirty="0" err="1" smtClean="0"/>
              <a:t>mactare</a:t>
            </a:r>
            <a:r>
              <a:rPr lang="it-IT" dirty="0" smtClean="0"/>
              <a:t> viene da </a:t>
            </a:r>
            <a:r>
              <a:rPr lang="it-IT" i="1" dirty="0" err="1" smtClean="0"/>
              <a:t>magis</a:t>
            </a:r>
            <a:r>
              <a:rPr lang="it-IT" i="1" dirty="0" smtClean="0"/>
              <a:t> </a:t>
            </a:r>
            <a:r>
              <a:rPr lang="it-IT" i="1" dirty="0" err="1" smtClean="0"/>
              <a:t>auctus</a:t>
            </a:r>
            <a:r>
              <a:rPr lang="it-IT" dirty="0" smtClean="0"/>
              <a:t>, reso più grande)</a:t>
            </a:r>
            <a:endParaRPr lang="it-IT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SACERDOTI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i="1" dirty="0" err="1" smtClean="0"/>
              <a:t>Sacerdos</a:t>
            </a:r>
            <a:r>
              <a:rPr lang="it-IT" dirty="0" smtClean="0"/>
              <a:t>, colui che compie l’atto sacro</a:t>
            </a:r>
          </a:p>
          <a:p>
            <a:pPr algn="just"/>
            <a:r>
              <a:rPr lang="it-IT" dirty="0" smtClean="0"/>
              <a:t>A Roma anche i magistrati sono sacerdoti quando celebrano atti cultuali a nome della comunità.</a:t>
            </a:r>
          </a:p>
          <a:p>
            <a:pPr algn="just"/>
            <a:r>
              <a:rPr lang="it-IT" dirty="0" smtClean="0"/>
              <a:t>La distinzione tra magistratura e sacerdozio a Roma è di età repubblicana.</a:t>
            </a:r>
          </a:p>
          <a:p>
            <a:pPr algn="just"/>
            <a:r>
              <a:rPr lang="it-IT" dirty="0" smtClean="0"/>
              <a:t>In età repubblicana la maggior carica religiosa divenne quella del </a:t>
            </a:r>
            <a:r>
              <a:rPr lang="it-IT" i="1" dirty="0" err="1" smtClean="0"/>
              <a:t>pontifex</a:t>
            </a:r>
            <a:r>
              <a:rPr lang="it-IT" i="1" dirty="0" smtClean="0"/>
              <a:t> </a:t>
            </a:r>
            <a:r>
              <a:rPr lang="it-IT" i="1" dirty="0" err="1" smtClean="0"/>
              <a:t>maximus</a:t>
            </a:r>
            <a:r>
              <a:rPr lang="it-IT" dirty="0" smtClean="0"/>
              <a:t>.</a:t>
            </a:r>
          </a:p>
          <a:p>
            <a:pPr algn="just"/>
            <a:endParaRPr lang="it-IT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pontefici, i signori del sacro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L’etimologia è incerte. Si dibatte tra le due interpretazioni: </a:t>
            </a:r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err="1" smtClean="0"/>
              <a:t>1</a:t>
            </a:r>
            <a:r>
              <a:rPr lang="it-IT" dirty="0" smtClean="0"/>
              <a:t>. da </a:t>
            </a:r>
            <a:r>
              <a:rPr lang="it-IT" dirty="0" err="1" smtClean="0"/>
              <a:t>potifices</a:t>
            </a:r>
            <a:r>
              <a:rPr lang="it-IT" dirty="0" smtClean="0"/>
              <a:t> (</a:t>
            </a:r>
            <a:r>
              <a:rPr lang="it-IT" dirty="0" err="1" smtClean="0"/>
              <a:t>posse</a:t>
            </a:r>
            <a:r>
              <a:rPr lang="it-IT" dirty="0" smtClean="0"/>
              <a:t> e </a:t>
            </a:r>
            <a:r>
              <a:rPr lang="it-IT" dirty="0" err="1" smtClean="0"/>
              <a:t>facere</a:t>
            </a:r>
            <a:r>
              <a:rPr lang="it-IT" dirty="0" smtClean="0"/>
              <a:t>), capaci di eseguire (riti sacri)</a:t>
            </a:r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err="1" smtClean="0"/>
              <a:t>2</a:t>
            </a:r>
            <a:r>
              <a:rPr lang="it-IT" dirty="0" smtClean="0"/>
              <a:t>. da </a:t>
            </a:r>
            <a:r>
              <a:rPr lang="it-IT" dirty="0" err="1" smtClean="0"/>
              <a:t>pontifex</a:t>
            </a:r>
            <a:r>
              <a:rPr lang="it-IT" dirty="0" smtClean="0"/>
              <a:t> (</a:t>
            </a:r>
            <a:r>
              <a:rPr lang="it-IT" dirty="0" err="1" smtClean="0"/>
              <a:t>pons</a:t>
            </a:r>
            <a:r>
              <a:rPr lang="it-IT" dirty="0" smtClean="0"/>
              <a:t> e </a:t>
            </a:r>
            <a:r>
              <a:rPr lang="it-IT" dirty="0" err="1" smtClean="0"/>
              <a:t>facere</a:t>
            </a:r>
            <a:r>
              <a:rPr lang="it-IT" dirty="0" smtClean="0"/>
              <a:t>), capaci di costruire ponti (tra l’umano e il divino)</a:t>
            </a:r>
            <a:endParaRPr lang="it-IT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Competenze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Essi conoscono ciò che è </a:t>
            </a:r>
            <a:r>
              <a:rPr lang="it-IT" dirty="0" err="1" smtClean="0"/>
              <a:t>sacer</a:t>
            </a:r>
            <a:r>
              <a:rPr lang="it-IT" dirty="0" smtClean="0"/>
              <a:t>, </a:t>
            </a:r>
            <a:r>
              <a:rPr lang="it-IT" dirty="0" err="1" smtClean="0"/>
              <a:t>sanctum</a:t>
            </a:r>
            <a:r>
              <a:rPr lang="it-IT" dirty="0" smtClean="0"/>
              <a:t>, </a:t>
            </a:r>
            <a:r>
              <a:rPr lang="it-IT" dirty="0" err="1" smtClean="0"/>
              <a:t>religiosum</a:t>
            </a:r>
            <a:r>
              <a:rPr lang="it-IT" dirty="0" smtClean="0"/>
              <a:t>, </a:t>
            </a:r>
            <a:r>
              <a:rPr lang="it-IT" dirty="0" err="1" smtClean="0"/>
              <a:t>profanum</a:t>
            </a:r>
            <a:r>
              <a:rPr lang="it-IT" dirty="0" smtClean="0"/>
              <a:t>.</a:t>
            </a:r>
            <a:endParaRPr lang="it-IT" smtClean="0"/>
          </a:p>
          <a:p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err="1" smtClean="0"/>
              <a:t>Religio</a:t>
            </a:r>
            <a:r>
              <a:rPr lang="it-IT" b="1" i="1" dirty="0" smtClean="0"/>
              <a:t>: </a:t>
            </a:r>
            <a:r>
              <a:rPr lang="it-IT" b="1" dirty="0" smtClean="0"/>
              <a:t>i due significati</a:t>
            </a:r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i="1" dirty="0" err="1" smtClean="0"/>
              <a:t>Religio</a:t>
            </a:r>
            <a:r>
              <a:rPr lang="it-IT" dirty="0" smtClean="0"/>
              <a:t> </a:t>
            </a:r>
            <a:r>
              <a:rPr lang="it-IT" dirty="0" err="1" smtClean="0"/>
              <a:t>–</a:t>
            </a:r>
            <a:r>
              <a:rPr lang="it-IT" dirty="0" smtClean="0"/>
              <a:t> culto degli dei: insieme delle relazioni espresse attraverso un codice di regole precise e codificate dalla tradizione che la città mantiene con i suoi dei.</a:t>
            </a:r>
          </a:p>
          <a:p>
            <a:pPr algn="just"/>
            <a:r>
              <a:rPr lang="it-IT" i="1" dirty="0" err="1" smtClean="0"/>
              <a:t>Religio</a:t>
            </a:r>
            <a:r>
              <a:rPr lang="it-IT" dirty="0" smtClean="0"/>
              <a:t> </a:t>
            </a:r>
            <a:r>
              <a:rPr lang="it-IT" dirty="0" err="1" smtClean="0"/>
              <a:t>–</a:t>
            </a:r>
            <a:r>
              <a:rPr lang="it-IT" dirty="0" smtClean="0"/>
              <a:t> scrupolo religioso: si avvicina all’idea di superstizione, una sorta di paura latente, pronta a riemergere di fronte ad una qualche manifestazione di tipo sovrumano o almeno ritenuto tale.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 smtClean="0"/>
              <a:t>Quindi…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it-IT" dirty="0" smtClean="0"/>
              <a:t>Il termine </a:t>
            </a:r>
            <a:r>
              <a:rPr lang="it-IT" i="1" dirty="0" err="1" smtClean="0"/>
              <a:t>religio</a:t>
            </a:r>
            <a:r>
              <a:rPr lang="it-IT" dirty="0" smtClean="0"/>
              <a:t> indica sia le attività religiose svolte dagli uomini per “coltivare” il loro rapporto con le divinità, sia lo sgomento improvviso, il </a:t>
            </a:r>
            <a:r>
              <a:rPr lang="it-IT" i="1" dirty="0" err="1" smtClean="0"/>
              <a:t>metus</a:t>
            </a:r>
            <a:r>
              <a:rPr lang="it-IT" dirty="0" smtClean="0"/>
              <a:t>, che nasce dalla consapevolezza, o anche dalla semplice intuizione, che tali attività non sono state praticate correttamente dalla comunità o da uno dei suoi membri.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Una contraddizione solo apparente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it-IT" dirty="0" smtClean="0"/>
              <a:t>	Entrambi i significati poggiano comunque sulla medesima credenza: che </a:t>
            </a:r>
            <a:r>
              <a:rPr lang="it-IT" b="1" dirty="0" smtClean="0"/>
              <a:t>le divinità siano determinanti, nel bene e nel male, nella vita degli individui e delle comunità</a:t>
            </a:r>
            <a:r>
              <a:rPr lang="it-IT" dirty="0" smtClean="0"/>
              <a:t>, e che, </a:t>
            </a:r>
            <a:r>
              <a:rPr lang="it-IT" b="1" dirty="0" smtClean="0"/>
              <a:t>attraverso le pratiche religiose,</a:t>
            </a:r>
            <a:r>
              <a:rPr lang="it-IT" dirty="0" smtClean="0"/>
              <a:t> esse </a:t>
            </a:r>
            <a:r>
              <a:rPr lang="it-IT" b="1" dirty="0" smtClean="0"/>
              <a:t>possano essere indotte ad agire in un senso piuttosto che in un altro. </a:t>
            </a:r>
            <a:endParaRPr lang="it-IT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L’azione del </a:t>
            </a:r>
            <a:r>
              <a:rPr lang="it-IT" b="1" i="1" dirty="0" smtClean="0"/>
              <a:t>colĕre</a:t>
            </a:r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dirty="0" smtClean="0"/>
              <a:t>Gli dei hanno donato l’agricoltura agli uomini e questi ultimi coltivando producono per il loro fabbisogno alimentare e ringraziano gli dei. La coltivazione è un atto religioso.</a:t>
            </a:r>
          </a:p>
          <a:p>
            <a:pPr algn="just"/>
            <a:r>
              <a:rPr lang="it-IT" dirty="0" smtClean="0"/>
              <a:t>L’</a:t>
            </a:r>
            <a:r>
              <a:rPr lang="it-IT" i="1" dirty="0" smtClean="0"/>
              <a:t>agricola</a:t>
            </a:r>
            <a:r>
              <a:rPr lang="it-IT" dirty="0" smtClean="0"/>
              <a:t> è colui che rende il contraccambio necessario a mantenere con la divinità una posizione di reciprocità.</a:t>
            </a:r>
          </a:p>
          <a:p>
            <a:pPr algn="just"/>
            <a:r>
              <a:rPr lang="it-IT" dirty="0" smtClean="0"/>
              <a:t>Non a caso in italiano possiamo dire di “coltivare un campo” o “coltivare un rapporto”.</a:t>
            </a:r>
          </a:p>
          <a:p>
            <a:pPr algn="just"/>
            <a:r>
              <a:rPr lang="it-IT" b="1" dirty="0" smtClean="0"/>
              <a:t>Culto</a:t>
            </a:r>
            <a:r>
              <a:rPr lang="it-IT" dirty="0" smtClean="0"/>
              <a:t> e </a:t>
            </a:r>
            <a:r>
              <a:rPr lang="it-IT" b="1" dirty="0" smtClean="0"/>
              <a:t>cultura</a:t>
            </a:r>
            <a:r>
              <a:rPr lang="it-IT" dirty="0" smtClean="0"/>
              <a:t> hanno la medesima radice.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U</a:t>
            </a:r>
            <a:r>
              <a:rPr lang="it-IT" b="1" dirty="0" smtClean="0"/>
              <a:t>na </a:t>
            </a:r>
            <a:r>
              <a:rPr lang="it-IT" b="1" dirty="0" smtClean="0"/>
              <a:t>religione politica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dirty="0" smtClean="0"/>
              <a:t>La religione romana era una religione profondamente radicata nella vita dello stato romano e nella coscienza dei suoi cittadini. </a:t>
            </a:r>
          </a:p>
          <a:p>
            <a:pPr algn="just"/>
            <a:r>
              <a:rPr lang="it-IT" dirty="0" smtClean="0"/>
              <a:t>Era fatta di partecipazione, comportamenti collettivi, prescrizioni condivise. </a:t>
            </a:r>
          </a:p>
          <a:p>
            <a:pPr algn="just"/>
            <a:r>
              <a:rPr lang="it-IT" dirty="0" smtClean="0"/>
              <a:t>Non esiste netta differenza tra sacerdoti e magistrati.</a:t>
            </a:r>
          </a:p>
          <a:p>
            <a:pPr algn="just"/>
            <a:r>
              <a:rPr lang="it-IT" dirty="0" smtClean="0"/>
              <a:t>Ogni attività politica, giuridica e militare è introdotta da una consultazione di esperti garantita dalla pratica del sacrificio.</a:t>
            </a:r>
          </a:p>
          <a:p>
            <a:pPr algn="just"/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Era uno spazio sociale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it-IT" dirty="0" smtClean="0"/>
              <a:t>Le celebrazioni non erano manifestazioni individualistiche, ma celebrazioni avvertite come oggettive in quanto collettive.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smtClean="0"/>
              <a:t>Importanza dei ritualismo e degli atti di culto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smtClean="0"/>
              <a:t>Si esprimeva religiosità se si partecipava all’oggettività del rito</a:t>
            </a:r>
            <a:endParaRPr lang="it-IT" dirty="0"/>
          </a:p>
        </p:txBody>
      </p:sp>
      <p:sp>
        <p:nvSpPr>
          <p:cNvPr id="4" name="Freccia giù 3"/>
          <p:cNvSpPr/>
          <p:nvPr/>
        </p:nvSpPr>
        <p:spPr>
          <a:xfrm>
            <a:off x="4625891" y="2994277"/>
            <a:ext cx="484632" cy="547592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giù 4"/>
          <p:cNvSpPr/>
          <p:nvPr/>
        </p:nvSpPr>
        <p:spPr>
          <a:xfrm rot="10800000" flipV="1">
            <a:off x="4625891" y="4264223"/>
            <a:ext cx="484632" cy="524289"/>
          </a:xfrm>
          <a:prstGeom prst="downArrow">
            <a:avLst>
              <a:gd name="adj1" fmla="val 50000"/>
              <a:gd name="adj2" fmla="val 5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APPROFONDIAMO: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 </a:t>
            </a:r>
          </a:p>
          <a:p>
            <a:endParaRPr lang="it-IT" dirty="0" smtClean="0"/>
          </a:p>
          <a:p>
            <a:r>
              <a:rPr lang="it-IT" dirty="0" smtClean="0"/>
              <a:t>FEDE </a:t>
            </a:r>
          </a:p>
          <a:p>
            <a:r>
              <a:rPr lang="it-IT" dirty="0" smtClean="0"/>
              <a:t>CULTI E RITI </a:t>
            </a:r>
          </a:p>
          <a:p>
            <a:r>
              <a:rPr lang="it-IT" dirty="0" smtClean="0"/>
              <a:t>LUOGHI</a:t>
            </a:r>
          </a:p>
          <a:p>
            <a:r>
              <a:rPr lang="it-IT" dirty="0" smtClean="0"/>
              <a:t>SACERDOTI 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1527</Words>
  <Application>Microsoft Macintosh PowerPoint</Application>
  <PresentationFormat>Presentazione su schermo (4:3)</PresentationFormat>
  <Paragraphs>111</Paragraphs>
  <Slides>29</Slides>
  <Notes>0</Notes>
  <HiddenSlides>0</HiddenSlides>
  <MMClips>0</MMClips>
  <ScaleCrop>false</ScaleCrop>
  <HeadingPairs>
    <vt:vector size="4" baseType="variant">
      <vt:variant>
        <vt:lpstr>Modello struttura</vt:lpstr>
      </vt:variant>
      <vt:variant>
        <vt:i4>1</vt:i4>
      </vt:variant>
      <vt:variant>
        <vt:lpstr>Titoli diapositive</vt:lpstr>
      </vt:variant>
      <vt:variant>
        <vt:i4>29</vt:i4>
      </vt:variant>
    </vt:vector>
  </HeadingPairs>
  <TitlesOfParts>
    <vt:vector size="30" baseType="lpstr">
      <vt:lpstr>Tema di Office</vt:lpstr>
      <vt:lpstr>Tanta religionis vis fuit..</vt:lpstr>
      <vt:lpstr>Possibili etimologie</vt:lpstr>
      <vt:lpstr>Religio: i due significati</vt:lpstr>
      <vt:lpstr>Quindi…</vt:lpstr>
      <vt:lpstr>Una contraddizione solo apparente</vt:lpstr>
      <vt:lpstr>L’azione del colĕre</vt:lpstr>
      <vt:lpstr>Una religione politica</vt:lpstr>
      <vt:lpstr>Era uno spazio sociale</vt:lpstr>
      <vt:lpstr>APPROFONDIAMO:</vt:lpstr>
      <vt:lpstr>FEDE</vt:lpstr>
      <vt:lpstr>La preghiera</vt:lpstr>
      <vt:lpstr>Comunicare con la divinità</vt:lpstr>
      <vt:lpstr>Un mondo di segni: presagi e prodigi</vt:lpstr>
      <vt:lpstr>Un unico principio… </vt:lpstr>
      <vt:lpstr>DUE CATEGORIE:</vt:lpstr>
      <vt:lpstr>I PRESAGI si dividono in:</vt:lpstr>
      <vt:lpstr>Un esempio…</vt:lpstr>
      <vt:lpstr>Un pullarius</vt:lpstr>
      <vt:lpstr>I PRODIGIA</vt:lpstr>
      <vt:lpstr>CULTI E RITI </vt:lpstr>
      <vt:lpstr>Da questo deriva:</vt:lpstr>
      <vt:lpstr>I sacra come sistema di comunicazione tra umano e divino</vt:lpstr>
      <vt:lpstr>Divinità da placare</vt:lpstr>
      <vt:lpstr>Sacra privata</vt:lpstr>
      <vt:lpstr>Sacra publica</vt:lpstr>
      <vt:lpstr>I sacrificia</vt:lpstr>
      <vt:lpstr>SACERDOTI</vt:lpstr>
      <vt:lpstr>I pontefici, i signori del sacro</vt:lpstr>
      <vt:lpstr>Competenze</vt:lpstr>
    </vt:vector>
  </TitlesOfParts>
  <Company>Liceo MALPIGHI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RELIGIO</dc:title>
  <dc:creator>Mara Ferroni</dc:creator>
  <cp:lastModifiedBy>Maria Silvia Eusebi</cp:lastModifiedBy>
  <cp:revision>24</cp:revision>
  <dcterms:created xsi:type="dcterms:W3CDTF">2017-03-23T08:28:56Z</dcterms:created>
  <dcterms:modified xsi:type="dcterms:W3CDTF">2017-03-23T08:50:45Z</dcterms:modified>
</cp:coreProperties>
</file>