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60" r:id="rId4"/>
    <p:sldId id="278" r:id="rId5"/>
    <p:sldId id="280" r:id="rId6"/>
    <p:sldId id="283" r:id="rId7"/>
    <p:sldId id="284" r:id="rId8"/>
    <p:sldId id="279" r:id="rId9"/>
    <p:sldId id="288" r:id="rId10"/>
    <p:sldId id="263" r:id="rId11"/>
    <p:sldId id="310" r:id="rId12"/>
    <p:sldId id="317" r:id="rId13"/>
    <p:sldId id="318" r:id="rId14"/>
    <p:sldId id="289" r:id="rId15"/>
    <p:sldId id="311" r:id="rId16"/>
    <p:sldId id="319" r:id="rId17"/>
    <p:sldId id="290" r:id="rId18"/>
    <p:sldId id="291" r:id="rId19"/>
    <p:sldId id="292" r:id="rId20"/>
    <p:sldId id="293" r:id="rId21"/>
    <p:sldId id="294" r:id="rId22"/>
    <p:sldId id="295" r:id="rId23"/>
    <p:sldId id="296" r:id="rId24"/>
    <p:sldId id="297" r:id="rId25"/>
    <p:sldId id="312" r:id="rId26"/>
    <p:sldId id="298" r:id="rId27"/>
    <p:sldId id="299" r:id="rId28"/>
    <p:sldId id="300" r:id="rId29"/>
    <p:sldId id="301" r:id="rId30"/>
    <p:sldId id="302" r:id="rId31"/>
    <p:sldId id="303" r:id="rId32"/>
    <p:sldId id="304" r:id="rId33"/>
    <p:sldId id="257" r:id="rId34"/>
    <p:sldId id="306" r:id="rId35"/>
    <p:sldId id="307" r:id="rId36"/>
    <p:sldId id="308" r:id="rId37"/>
    <p:sldId id="309" r:id="rId38"/>
    <p:sldId id="313" r:id="rId39"/>
    <p:sldId id="315" r:id="rId40"/>
    <p:sldId id="314" r:id="rId41"/>
    <p:sldId id="31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99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stile</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23/09/16</a:t>
            </a:fld>
            <a:endParaRPr lang="en-US"/>
          </a:p>
        </p:txBody>
      </p:sp>
      <p:sp>
        <p:nvSpPr>
          <p:cNvPr id="16" name="Segnaposto numero diapositiva 15"/>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17" name="Segnaposto piè di pagina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23/09/16</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23/09/16</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23/09/16</a:t>
            </a:fld>
            <a:endParaRPr lang="en-US"/>
          </a:p>
        </p:txBody>
      </p:sp>
      <p:sp>
        <p:nvSpPr>
          <p:cNvPr id="15" name="Segnaposto numero diapositiva 14"/>
          <p:cNvSpPr>
            <a:spLocks noGrp="1"/>
          </p:cNvSpPr>
          <p:nvPr>
            <p:ph type="sldNum" sz="quarter" idx="15"/>
          </p:nvPr>
        </p:nvSpPr>
        <p:spPr/>
        <p:txBody>
          <a:bodyPr/>
          <a:lstStyle>
            <a:lvl1pPr algn="ctr">
              <a:defRPr/>
            </a:lvl1pPr>
          </a:lstStyle>
          <a:p>
            <a:pPr eaLnBrk="1" latinLnBrk="0" hangingPunct="1"/>
            <a:fld id="{D2E57653-3E58-4892-A7ED-712530ACC680}" type="slidenum">
              <a:rPr kumimoji="0" lang="en-US" smtClean="0"/>
              <a:pPr eaLnBrk="1" latinLnBrk="0" hangingPunct="1"/>
              <a:t>‹n.›</a:t>
            </a:fld>
            <a:endParaRPr kumimoji="0" lang="en-US"/>
          </a:p>
        </p:txBody>
      </p:sp>
      <p:sp>
        <p:nvSpPr>
          <p:cNvPr id="16" name="Segnaposto piè di pagina 15"/>
          <p:cNvSpPr>
            <a:spLocks noGrp="1"/>
          </p:cNvSpPr>
          <p:nvPr>
            <p:ph type="ftr" sz="quarter" idx="16"/>
          </p:nvPr>
        </p:nvSpPr>
        <p:spPr/>
        <p:txBody>
          <a:bodyPr/>
          <a:lstStyle/>
          <a:p>
            <a:endParaRPr kumimoji="0" lang="en-US"/>
          </a:p>
        </p:txBody>
      </p:sp>
      <p:sp>
        <p:nvSpPr>
          <p:cNvPr id="17" name="Titolo 16"/>
          <p:cNvSpPr>
            <a:spLocks noGrp="1"/>
          </p:cNvSpPr>
          <p:nvPr>
            <p:ph type="title"/>
          </p:nvPr>
        </p:nvSpPr>
        <p:spPr/>
        <p:txBody>
          <a:bodyPr rtlCol="0" anchor="b" anchorCtr="0"/>
          <a:lstStyle/>
          <a:p>
            <a:r>
              <a:rPr kumimoji="0" lang="it-IT" smtClean="0"/>
              <a:t>Fare clic per modificare stile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23/09/16</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stile</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gli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23/09/16</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8" name="Segnaposto piè di pagina 7"/>
          <p:cNvSpPr>
            <a:spLocks noGrp="1"/>
          </p:cNvSpPr>
          <p:nvPr>
            <p:ph type="ftr" sz="quarter" idx="11"/>
          </p:nvPr>
        </p:nvSpPr>
        <p:spPr/>
        <p:txBody>
          <a:bodyPr/>
          <a:lstStyle/>
          <a:p>
            <a:endParaRPr kumimoji="0" lang="en-US"/>
          </a:p>
        </p:txBody>
      </p:sp>
      <p:sp>
        <p:nvSpPr>
          <p:cNvPr id="7" name="Segnaposto data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23/09/16</a:t>
            </a:fld>
            <a:endParaRPr lang="en-US"/>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stile</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23/09/16</a:t>
            </a:fld>
            <a:endParaRPr lang="en-US"/>
          </a:p>
        </p:txBody>
      </p:sp>
      <p:sp>
        <p:nvSpPr>
          <p:cNvPr id="4" name="Segnaposto piè di pagina 3"/>
          <p:cNvSpPr>
            <a:spLocks noGrp="1"/>
          </p:cNvSpPr>
          <p:nvPr>
            <p:ph type="ftr" sz="quarter" idx="11"/>
          </p:nvPr>
        </p:nvSpPr>
        <p:spPr/>
        <p:txBody>
          <a:bodyPr/>
          <a:lstStyle/>
          <a:p>
            <a:endParaRPr kumimoji="0" lang="en-US"/>
          </a:p>
        </p:txBody>
      </p:sp>
      <p:sp>
        <p:nvSpPr>
          <p:cNvPr id="5" name="Segnaposto numero diapositiva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2" name="Titolo 1"/>
          <p:cNvSpPr>
            <a:spLocks noGrp="1"/>
          </p:cNvSpPr>
          <p:nvPr>
            <p:ph type="title"/>
          </p:nvPr>
        </p:nvSpPr>
        <p:spPr/>
        <p:txBody>
          <a:bodyPr/>
          <a:lstStyle/>
          <a:p>
            <a:r>
              <a:rPr kumimoji="0" lang="it-IT" smtClean="0"/>
              <a:t>Fare clic per modificare stile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23/09/16</a:t>
            </a:fld>
            <a:endParaRPr lang="en-US"/>
          </a:p>
        </p:txBody>
      </p:sp>
      <p:sp>
        <p:nvSpPr>
          <p:cNvPr id="3" name="Segnaposto piè di pagina 2"/>
          <p:cNvSpPr>
            <a:spLocks noGrp="1"/>
          </p:cNvSpPr>
          <p:nvPr>
            <p:ph type="ftr" sz="quarter" idx="11"/>
          </p:nvPr>
        </p:nvSpPr>
        <p:spPr/>
        <p:txBody>
          <a:bodyPr/>
          <a:lstStyle/>
          <a:p>
            <a:endParaRPr kumimoji="0" lang="en-US"/>
          </a:p>
        </p:txBody>
      </p:sp>
      <p:sp>
        <p:nvSpPr>
          <p:cNvPr id="4" name="Segnaposto numero diapositiva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gli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stile</a:t>
            </a:r>
            <a:endParaRPr kumimoji="0" lang="en-US"/>
          </a:p>
        </p:txBody>
      </p:sp>
      <p:sp>
        <p:nvSpPr>
          <p:cNvPr id="8" name="Segnaposto data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23/09/16</a:t>
            </a:fld>
            <a:endParaRPr lang="en-US"/>
          </a:p>
        </p:txBody>
      </p:sp>
      <p:sp>
        <p:nvSpPr>
          <p:cNvPr id="9" name="Segnaposto numero diapositiva 8"/>
          <p:cNvSpPr>
            <a:spLocks noGrp="1"/>
          </p:cNvSpPr>
          <p:nvPr>
            <p:ph type="sldNum" sz="quarter" idx="15"/>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10" name="Segnaposto piè di pagina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stile</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Trascinare l'immagine su un segnaposto o fare clic sull'icona per aggiungerla</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gli stili del testo dello schema</a:t>
            </a:r>
          </a:p>
        </p:txBody>
      </p:sp>
      <p:sp>
        <p:nvSpPr>
          <p:cNvPr id="8" name="Segnaposto data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23/09/16</a:t>
            </a:fld>
            <a:endParaRPr lang="en-US"/>
          </a:p>
        </p:txBody>
      </p:sp>
      <p:sp>
        <p:nvSpPr>
          <p:cNvPr id="9" name="Segnaposto numero diapositiva 8"/>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10" name="Segnaposto piè di pagina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gli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23/09/16</a:t>
            </a:fld>
            <a:endParaRPr lang="en-US"/>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eaLnBrk="1" latinLnBrk="0" hangingPunct="1"/>
            <a:fld id="{D2E57653-3E58-4892-A7ED-712530ACC680}" type="slidenum">
              <a:rPr kumimoji="0" lang="en-US" smtClean="0"/>
              <a:pPr eaLnBrk="1" latinLnBrk="0" hangingPunct="1"/>
              <a:t>‹n.›</a:t>
            </a:fld>
            <a:endParaRPr kumimoji="0" lang="en-US"/>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stile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3810212" y="5253917"/>
            <a:ext cx="4952787" cy="1188019"/>
          </a:xfrm>
        </p:spPr>
        <p:txBody>
          <a:bodyPr/>
          <a:lstStyle/>
          <a:p>
            <a:pPr>
              <a:spcBef>
                <a:spcPts val="0"/>
              </a:spcBef>
            </a:pPr>
            <a:r>
              <a:rPr lang="it-IT" dirty="0" smtClean="0"/>
              <a:t>LICEO MALPIGHI</a:t>
            </a:r>
          </a:p>
          <a:p>
            <a:pPr>
              <a:spcBef>
                <a:spcPts val="0"/>
              </a:spcBef>
            </a:pPr>
            <a:endParaRPr lang="it-IT" dirty="0"/>
          </a:p>
          <a:p>
            <a:pPr>
              <a:spcBef>
                <a:spcPts val="0"/>
              </a:spcBef>
            </a:pPr>
            <a:r>
              <a:rPr lang="it-IT" dirty="0" smtClean="0"/>
              <a:t>SETTEMBRE 2016</a:t>
            </a:r>
            <a:endParaRPr lang="it-IT" dirty="0"/>
          </a:p>
        </p:txBody>
      </p:sp>
      <p:sp>
        <p:nvSpPr>
          <p:cNvPr id="3" name="Titolo 2"/>
          <p:cNvSpPr>
            <a:spLocks noGrp="1"/>
          </p:cNvSpPr>
          <p:nvPr>
            <p:ph type="ctrTitle"/>
          </p:nvPr>
        </p:nvSpPr>
        <p:spPr/>
        <p:txBody>
          <a:bodyPr/>
          <a:lstStyle/>
          <a:p>
            <a:r>
              <a:rPr lang="it-IT" dirty="0" smtClean="0"/>
              <a:t>IL MESTIERE DELL’ARCHEOLOGO</a:t>
            </a:r>
            <a:endParaRPr lang="it-IT" dirty="0"/>
          </a:p>
        </p:txBody>
      </p:sp>
    </p:spTree>
    <p:extLst>
      <p:ext uri="{BB962C8B-B14F-4D97-AF65-F5344CB8AC3E}">
        <p14:creationId xmlns:p14="http://schemas.microsoft.com/office/powerpoint/2010/main" val="3756321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42802"/>
            <a:ext cx="8229600" cy="5665855"/>
          </a:xfrm>
        </p:spPr>
        <p:txBody>
          <a:bodyPr>
            <a:noAutofit/>
          </a:bodyPr>
          <a:lstStyle/>
          <a:p>
            <a:pPr marL="0" indent="0" algn="just">
              <a:lnSpc>
                <a:spcPct val="170000"/>
              </a:lnSpc>
              <a:buNone/>
            </a:pPr>
            <a:r>
              <a:rPr lang="it-IT" sz="2400" dirty="0" smtClean="0"/>
              <a:t>In passato: </a:t>
            </a:r>
            <a:r>
              <a:rPr lang="it-IT" sz="2400" dirty="0"/>
              <a:t>scavo </a:t>
            </a:r>
            <a:r>
              <a:rPr lang="it-IT" sz="2400" dirty="0" smtClean="0"/>
              <a:t>= sterro </a:t>
            </a:r>
            <a:r>
              <a:rPr lang="it-IT" sz="2400" dirty="0"/>
              <a:t>mirato a mettere </a:t>
            </a:r>
            <a:r>
              <a:rPr lang="it-IT" sz="2400" dirty="0" smtClean="0"/>
              <a:t>rapidamente </a:t>
            </a:r>
            <a:r>
              <a:rPr lang="it-IT" sz="2400" dirty="0"/>
              <a:t>in luce le strutture nascoste dalla terra che nel tempo le aveva </a:t>
            </a:r>
            <a:r>
              <a:rPr lang="it-IT" sz="2400" dirty="0" smtClean="0"/>
              <a:t>sepolte </a:t>
            </a:r>
            <a:r>
              <a:rPr lang="it-IT" sz="2400" dirty="0"/>
              <a:t>o ad individuare reperti preziosi. </a:t>
            </a:r>
          </a:p>
          <a:p>
            <a:pPr marL="0" indent="0" algn="just">
              <a:lnSpc>
                <a:spcPct val="170000"/>
              </a:lnSpc>
              <a:buNone/>
            </a:pPr>
            <a:r>
              <a:rPr lang="it-IT" sz="2400" dirty="0" smtClean="0"/>
              <a:t>Ora: scavo = operazione scientifica </a:t>
            </a:r>
            <a:r>
              <a:rPr lang="it-IT" sz="2400" dirty="0"/>
              <a:t>delicata, che ha </a:t>
            </a:r>
            <a:r>
              <a:rPr lang="it-IT" sz="2400" dirty="0" smtClean="0"/>
              <a:t>l’obiettivo </a:t>
            </a:r>
            <a:r>
              <a:rPr lang="it-IT" sz="2400" dirty="0"/>
              <a:t>di ricostruire tutte le attività che si sono </a:t>
            </a:r>
            <a:r>
              <a:rPr lang="it-IT" sz="2400" dirty="0" smtClean="0"/>
              <a:t>svolte </a:t>
            </a:r>
            <a:r>
              <a:rPr lang="it-IT" sz="2400" dirty="0"/>
              <a:t>nell’area che viene indagata. </a:t>
            </a:r>
            <a:endParaRPr lang="it-IT" sz="2400" dirty="0" smtClean="0"/>
          </a:p>
          <a:p>
            <a:pPr marL="0" indent="0" algn="just">
              <a:lnSpc>
                <a:spcPct val="170000"/>
              </a:lnSpc>
              <a:buNone/>
            </a:pPr>
            <a:r>
              <a:rPr lang="it-IT" sz="2400" dirty="0" smtClean="0"/>
              <a:t>La </a:t>
            </a:r>
            <a:r>
              <a:rPr lang="it-IT" sz="2400" dirty="0"/>
              <a:t>terra non </a:t>
            </a:r>
            <a:r>
              <a:rPr lang="it-IT" sz="2400" dirty="0" smtClean="0"/>
              <a:t>più come l’elemento </a:t>
            </a:r>
            <a:r>
              <a:rPr lang="it-IT" sz="2400" dirty="0"/>
              <a:t>che copre tesori nascosti, ma come qualcosa che, insieme agli </a:t>
            </a:r>
            <a:r>
              <a:rPr lang="it-IT" sz="2400" dirty="0" smtClean="0"/>
              <a:t>oggetti </a:t>
            </a:r>
            <a:r>
              <a:rPr lang="it-IT" sz="2400" dirty="0"/>
              <a:t>che contiene, può risolvere molte delle domande </a:t>
            </a:r>
            <a:r>
              <a:rPr lang="it-IT" sz="2400" dirty="0" smtClean="0"/>
              <a:t>che l’archeologo </a:t>
            </a:r>
            <a:r>
              <a:rPr lang="it-IT" sz="2400" dirty="0"/>
              <a:t>si </a:t>
            </a:r>
            <a:r>
              <a:rPr lang="it-IT" sz="2400" dirty="0" smtClean="0"/>
              <a:t>pone</a:t>
            </a:r>
            <a:r>
              <a:rPr lang="it-IT" sz="2400" dirty="0"/>
              <a:t>. </a:t>
            </a:r>
          </a:p>
          <a:p>
            <a:endParaRPr lang="it-IT" sz="1800" dirty="0"/>
          </a:p>
        </p:txBody>
      </p:sp>
    </p:spTree>
    <p:extLst>
      <p:ext uri="{BB962C8B-B14F-4D97-AF65-F5344CB8AC3E}">
        <p14:creationId xmlns:p14="http://schemas.microsoft.com/office/powerpoint/2010/main" val="36233540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04308" y="665701"/>
            <a:ext cx="8082492" cy="5430299"/>
          </a:xfrm>
        </p:spPr>
        <p:txBody>
          <a:bodyPr>
            <a:normAutofit fontScale="92500" lnSpcReduction="10000"/>
          </a:bodyPr>
          <a:lstStyle/>
          <a:p>
            <a:pPr marL="0" indent="0" algn="ctr">
              <a:lnSpc>
                <a:spcPct val="150000"/>
              </a:lnSpc>
              <a:buNone/>
            </a:pPr>
            <a:r>
              <a:rPr lang="it-IT" sz="2800" dirty="0"/>
              <a:t>Il metodo che si usa nel rimuovere il terreno è quello detto </a:t>
            </a:r>
            <a:r>
              <a:rPr lang="it-IT" sz="2800" b="1" dirty="0"/>
              <a:t>stratigrafico</a:t>
            </a:r>
            <a:r>
              <a:rPr lang="it-IT" sz="2800" dirty="0"/>
              <a:t>. </a:t>
            </a:r>
            <a:endParaRPr lang="it-IT" sz="2800" dirty="0" smtClean="0"/>
          </a:p>
          <a:p>
            <a:pPr marL="0" indent="0" algn="ctr">
              <a:lnSpc>
                <a:spcPct val="150000"/>
              </a:lnSpc>
              <a:buNone/>
            </a:pPr>
            <a:r>
              <a:rPr lang="it-IT" sz="2800" dirty="0" smtClean="0"/>
              <a:t>Esso </a:t>
            </a:r>
            <a:r>
              <a:rPr lang="it-IT" sz="2800" dirty="0"/>
              <a:t>consiste nello smontare ordinatamente la terra strato per strato, secondo l’ordine opposto a quello della loro deposizione originaria. </a:t>
            </a:r>
            <a:endParaRPr lang="it-IT" sz="2800" dirty="0" smtClean="0"/>
          </a:p>
          <a:p>
            <a:pPr marL="0" indent="0" algn="ctr">
              <a:lnSpc>
                <a:spcPct val="150000"/>
              </a:lnSpc>
              <a:buNone/>
            </a:pPr>
            <a:r>
              <a:rPr lang="it-IT" sz="2800" dirty="0" smtClean="0"/>
              <a:t>Si </a:t>
            </a:r>
            <a:r>
              <a:rPr lang="it-IT" sz="2800" dirty="0"/>
              <a:t>smontano cioè prima gli strati più recenti, che sono quelli più alti e che quindi si incontrano prima, e poi via via scendendo quelli successivi e quindi più antichi nel tempo.</a:t>
            </a:r>
          </a:p>
          <a:p>
            <a:endParaRPr lang="it-IT" dirty="0"/>
          </a:p>
        </p:txBody>
      </p:sp>
    </p:spTree>
    <p:extLst>
      <p:ext uri="{BB962C8B-B14F-4D97-AF65-F5344CB8AC3E}">
        <p14:creationId xmlns:p14="http://schemas.microsoft.com/office/powerpoint/2010/main" val="26564082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dirty="0"/>
          </a:p>
          <a:p>
            <a:endParaRPr lang="it-IT" dirty="0"/>
          </a:p>
        </p:txBody>
      </p:sp>
      <p:pic>
        <p:nvPicPr>
          <p:cNvPr id="5" name="Immagine 4" descr="9399_aat_stratigrafia-sequenz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476500"/>
            <a:ext cx="8229600" cy="2344872"/>
          </a:xfrm>
          <a:prstGeom prst="rect">
            <a:avLst/>
          </a:prstGeom>
        </p:spPr>
      </p:pic>
    </p:spTree>
    <p:extLst>
      <p:ext uri="{BB962C8B-B14F-4D97-AF65-F5344CB8AC3E}">
        <p14:creationId xmlns:p14="http://schemas.microsoft.com/office/powerpoint/2010/main" val="106663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SCHEMA-STRAT.jpg"/>
          <p:cNvPicPr>
            <a:picLocks noGrp="1" noChangeAspect="1"/>
          </p:cNvPicPr>
          <p:nvPr>
            <p:ph idx="1"/>
          </p:nvPr>
        </p:nvPicPr>
        <p:blipFill>
          <a:blip r:embed="rId2">
            <a:extLst>
              <a:ext uri="{28A0092B-C50C-407E-A947-70E740481C1C}">
                <a14:useLocalDpi xmlns:a14="http://schemas.microsoft.com/office/drawing/2010/main" val="0"/>
              </a:ext>
            </a:extLst>
          </a:blip>
          <a:srcRect t="11269" b="11269"/>
          <a:stretch>
            <a:fillRect/>
          </a:stretch>
        </p:blipFill>
        <p:spPr>
          <a:xfrm>
            <a:off x="457200" y="952500"/>
            <a:ext cx="8229600" cy="4572000"/>
          </a:xfrm>
        </p:spPr>
      </p:pic>
    </p:spTree>
    <p:extLst>
      <p:ext uri="{BB962C8B-B14F-4D97-AF65-F5344CB8AC3E}">
        <p14:creationId xmlns:p14="http://schemas.microsoft.com/office/powerpoint/2010/main" val="384848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741064"/>
            <a:ext cx="8033840" cy="3594785"/>
          </a:xfrm>
        </p:spPr>
        <p:txBody>
          <a:bodyPr>
            <a:noAutofit/>
          </a:bodyPr>
          <a:lstStyle/>
          <a:p>
            <a:pPr marL="0" indent="0" algn="ctr">
              <a:lnSpc>
                <a:spcPct val="170000"/>
              </a:lnSpc>
              <a:buNone/>
            </a:pPr>
            <a:r>
              <a:rPr lang="it-IT" sz="2400" dirty="0"/>
              <a:t>La stratificazione archeologica è </a:t>
            </a:r>
            <a:r>
              <a:rPr lang="it-IT" sz="2400" dirty="0" smtClean="0"/>
              <a:t>composta </a:t>
            </a:r>
            <a:r>
              <a:rPr lang="it-IT" sz="2400" dirty="0"/>
              <a:t>dalla sovrapposizione di diverse componenti, </a:t>
            </a:r>
            <a:r>
              <a:rPr lang="it-IT" sz="2400" dirty="0" smtClean="0"/>
              <a:t>definite: </a:t>
            </a:r>
          </a:p>
          <a:p>
            <a:pPr marL="0" indent="0" algn="ctr">
              <a:lnSpc>
                <a:spcPct val="170000"/>
              </a:lnSpc>
              <a:buNone/>
            </a:pPr>
            <a:r>
              <a:rPr lang="it-IT" sz="2400" b="1" dirty="0" smtClean="0"/>
              <a:t>UNITÀ STRATIGRAFICHE - US. </a:t>
            </a:r>
          </a:p>
          <a:p>
            <a:pPr marL="0" indent="0" algn="ctr">
              <a:lnSpc>
                <a:spcPct val="170000"/>
              </a:lnSpc>
              <a:buNone/>
            </a:pPr>
            <a:r>
              <a:rPr lang="it-IT" sz="2400" dirty="0" smtClean="0"/>
              <a:t>Esse </a:t>
            </a:r>
            <a:r>
              <a:rPr lang="it-IT" sz="2400" dirty="0"/>
              <a:t>costituiscono il risultato di singole azioni umane o naturali effettivamente identificabili. </a:t>
            </a:r>
            <a:endParaRPr lang="it-IT" sz="2400" dirty="0" smtClean="0"/>
          </a:p>
        </p:txBody>
      </p:sp>
    </p:spTree>
    <p:extLst>
      <p:ext uri="{BB962C8B-B14F-4D97-AF65-F5344CB8AC3E}">
        <p14:creationId xmlns:p14="http://schemas.microsoft.com/office/powerpoint/2010/main" val="6903220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3338" y="798841"/>
            <a:ext cx="8123462" cy="5297159"/>
          </a:xfrm>
        </p:spPr>
        <p:txBody>
          <a:bodyPr>
            <a:normAutofit fontScale="85000" lnSpcReduction="10000"/>
          </a:bodyPr>
          <a:lstStyle/>
          <a:p>
            <a:pPr marL="0" indent="0" algn="ctr">
              <a:lnSpc>
                <a:spcPct val="170000"/>
              </a:lnSpc>
              <a:buNone/>
            </a:pPr>
            <a:r>
              <a:rPr lang="it-IT" sz="2800" dirty="0"/>
              <a:t>Le unità stratigrafiche possono essere: </a:t>
            </a:r>
          </a:p>
          <a:p>
            <a:pPr marL="0" indent="0" algn="ctr">
              <a:lnSpc>
                <a:spcPct val="170000"/>
              </a:lnSpc>
              <a:buNone/>
            </a:pPr>
            <a:r>
              <a:rPr lang="it-IT" sz="2800" dirty="0" smtClean="0"/>
              <a:t>POSITIVE </a:t>
            </a:r>
            <a:r>
              <a:rPr lang="it-IT" sz="2800" dirty="0"/>
              <a:t>= testimonianza concreta di attività di accumulo e di costruzione (strati di terra, mucchi, pavimenti, muri, riempimenti di fosse, ecc.), </a:t>
            </a:r>
          </a:p>
          <a:p>
            <a:pPr marL="0" indent="0" algn="ctr">
              <a:lnSpc>
                <a:spcPct val="170000"/>
              </a:lnSpc>
              <a:buNone/>
            </a:pPr>
            <a:r>
              <a:rPr lang="it-IT" sz="2800" dirty="0" smtClean="0"/>
              <a:t>NEGATIVE </a:t>
            </a:r>
            <a:r>
              <a:rPr lang="it-IT" sz="2800" dirty="0"/>
              <a:t>= segno impalpabile, ma comunque riconoscibile e storicamente determinante, delle attività di uso e di distruzione di strutture o strati (usure di pavimenti o strade, scavo di fosse, rasature di muri, ecc.). </a:t>
            </a:r>
          </a:p>
          <a:p>
            <a:pPr marL="0" indent="0">
              <a:buNone/>
            </a:pPr>
            <a:endParaRPr lang="it-IT" dirty="0"/>
          </a:p>
        </p:txBody>
      </p:sp>
    </p:spTree>
    <p:extLst>
      <p:ext uri="{BB962C8B-B14F-4D97-AF65-F5344CB8AC3E}">
        <p14:creationId xmlns:p14="http://schemas.microsoft.com/office/powerpoint/2010/main" val="31896894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slide_50.jpg"/>
          <p:cNvPicPr>
            <a:picLocks noGrp="1" noChangeAspect="1"/>
          </p:cNvPicPr>
          <p:nvPr>
            <p:ph idx="1"/>
          </p:nvPr>
        </p:nvPicPr>
        <p:blipFill>
          <a:blip r:embed="rId2">
            <a:extLst>
              <a:ext uri="{28A0092B-C50C-407E-A947-70E740481C1C}">
                <a14:useLocalDpi xmlns:a14="http://schemas.microsoft.com/office/drawing/2010/main" val="0"/>
              </a:ext>
            </a:extLst>
          </a:blip>
          <a:srcRect t="12963" b="12963"/>
          <a:stretch>
            <a:fillRect/>
          </a:stretch>
        </p:blipFill>
        <p:spPr>
          <a:xfrm>
            <a:off x="266700" y="1174750"/>
            <a:ext cx="8648701" cy="4804834"/>
          </a:xfrm>
        </p:spPr>
      </p:pic>
    </p:spTree>
    <p:extLst>
      <p:ext uri="{BB962C8B-B14F-4D97-AF65-F5344CB8AC3E}">
        <p14:creationId xmlns:p14="http://schemas.microsoft.com/office/powerpoint/2010/main" val="35695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la-complessa-stratigrafia-del-sito-di-ca-baredi-universitc3a0-di-udine.jpg"/>
          <p:cNvPicPr>
            <a:picLocks noGrp="1" noChangeAspect="1"/>
          </p:cNvPicPr>
          <p:nvPr>
            <p:ph idx="1"/>
          </p:nvPr>
        </p:nvPicPr>
        <p:blipFill>
          <a:blip r:embed="rId2">
            <a:extLst>
              <a:ext uri="{28A0092B-C50C-407E-A947-70E740481C1C}">
                <a14:useLocalDpi xmlns:a14="http://schemas.microsoft.com/office/drawing/2010/main" val="0"/>
              </a:ext>
            </a:extLst>
          </a:blip>
          <a:srcRect t="12963" b="12963"/>
          <a:stretch>
            <a:fillRect/>
          </a:stretch>
        </p:blipFill>
        <p:spPr>
          <a:xfrm>
            <a:off x="1902687" y="3205605"/>
            <a:ext cx="5626710" cy="3125950"/>
          </a:xfrm>
        </p:spPr>
      </p:pic>
      <p:pic>
        <p:nvPicPr>
          <p:cNvPr id="5" name="Immagine 4" descr="tumblr_inline_nwfg4j63GM1smyo6o_54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687" y="449405"/>
            <a:ext cx="5417973" cy="2407988"/>
          </a:xfrm>
          <a:prstGeom prst="rect">
            <a:avLst/>
          </a:prstGeom>
        </p:spPr>
      </p:pic>
    </p:spTree>
    <p:extLst>
      <p:ext uri="{BB962C8B-B14F-4D97-AF65-F5344CB8AC3E}">
        <p14:creationId xmlns:p14="http://schemas.microsoft.com/office/powerpoint/2010/main" val="29432012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83822" y="553044"/>
            <a:ext cx="8102977" cy="5542956"/>
          </a:xfrm>
        </p:spPr>
        <p:txBody>
          <a:bodyPr>
            <a:normAutofit lnSpcReduction="10000"/>
          </a:bodyPr>
          <a:lstStyle/>
          <a:p>
            <a:pPr marL="0" indent="0" algn="ctr">
              <a:buNone/>
            </a:pPr>
            <a:r>
              <a:rPr lang="it-IT" dirty="0"/>
              <a:t>Nell'impostare uno scavo </a:t>
            </a:r>
            <a:r>
              <a:rPr lang="it-IT" dirty="0" smtClean="0"/>
              <a:t>stratigrafico si deve </a:t>
            </a:r>
            <a:r>
              <a:rPr lang="it-IT" dirty="0"/>
              <a:t>dare </a:t>
            </a:r>
            <a:r>
              <a:rPr lang="it-IT" dirty="0" smtClean="0"/>
              <a:t>massimo </a:t>
            </a:r>
            <a:r>
              <a:rPr lang="it-IT" dirty="0"/>
              <a:t>risalto alla scelta tra le diverse strategie di intervento, perché queste </a:t>
            </a:r>
            <a:r>
              <a:rPr lang="it-IT" dirty="0" smtClean="0"/>
              <a:t>implicano: </a:t>
            </a:r>
          </a:p>
          <a:p>
            <a:pPr algn="ctr"/>
            <a:r>
              <a:rPr lang="it-IT" dirty="0" smtClean="0"/>
              <a:t>risposte </a:t>
            </a:r>
            <a:r>
              <a:rPr lang="it-IT" dirty="0"/>
              <a:t>diverse alle diverse domande di natura storica </a:t>
            </a:r>
            <a:endParaRPr lang="it-IT" dirty="0" smtClean="0"/>
          </a:p>
          <a:p>
            <a:pPr algn="ctr"/>
            <a:r>
              <a:rPr lang="it-IT" dirty="0" smtClean="0"/>
              <a:t>finalità </a:t>
            </a:r>
            <a:r>
              <a:rPr lang="it-IT" dirty="0"/>
              <a:t>che l'indagine si prefigge. </a:t>
            </a:r>
            <a:endParaRPr lang="it-IT" dirty="0" smtClean="0"/>
          </a:p>
          <a:p>
            <a:pPr algn="ctr"/>
            <a:endParaRPr lang="it-IT" dirty="0" smtClean="0"/>
          </a:p>
          <a:p>
            <a:pPr marL="0" indent="0" algn="ctr">
              <a:buNone/>
            </a:pPr>
            <a:r>
              <a:rPr lang="it-IT" dirty="0" smtClean="0"/>
              <a:t>A </a:t>
            </a:r>
            <a:r>
              <a:rPr lang="it-IT" dirty="0"/>
              <a:t>volte, </a:t>
            </a:r>
            <a:r>
              <a:rPr lang="it-IT" dirty="0" smtClean="0"/>
              <a:t>nelle </a:t>
            </a:r>
            <a:r>
              <a:rPr lang="it-IT" dirty="0"/>
              <a:t>fasi iniziali di uno scavo, si opera mediante ampi scortecciamenti della superficie del suolo, utili per asportare la parte superiore del </a:t>
            </a:r>
            <a:r>
              <a:rPr lang="it-IT" dirty="0" smtClean="0"/>
              <a:t>deposito. </a:t>
            </a:r>
          </a:p>
          <a:p>
            <a:pPr marL="0" indent="0" algn="ctr">
              <a:buNone/>
            </a:pPr>
            <a:r>
              <a:rPr lang="it-IT" dirty="0" smtClean="0"/>
              <a:t>Tali </a:t>
            </a:r>
            <a:r>
              <a:rPr lang="it-IT" dirty="0"/>
              <a:t>scortecciamenti possono mettere in vista la sommità di strutture sepolte, che non devono di norma essere esposte intaccando lo strato archeologico </a:t>
            </a:r>
          </a:p>
        </p:txBody>
      </p:sp>
    </p:spTree>
    <p:extLst>
      <p:ext uri="{BB962C8B-B14F-4D97-AF65-F5344CB8AC3E}">
        <p14:creationId xmlns:p14="http://schemas.microsoft.com/office/powerpoint/2010/main" val="37919831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65762" y="1915171"/>
            <a:ext cx="8021037" cy="3750684"/>
          </a:xfrm>
        </p:spPr>
        <p:txBody>
          <a:bodyPr/>
          <a:lstStyle/>
          <a:p>
            <a:pPr marL="0" indent="0" algn="ctr">
              <a:lnSpc>
                <a:spcPct val="150000"/>
              </a:lnSpc>
              <a:buNone/>
            </a:pPr>
            <a:r>
              <a:rPr lang="it-IT" dirty="0" smtClean="0"/>
              <a:t>Lo scavo stratigrafico, procedendo </a:t>
            </a:r>
            <a:r>
              <a:rPr lang="it-IT" dirty="0"/>
              <a:t>come un'operazione di smontaggio, sul piano operativo </a:t>
            </a:r>
            <a:r>
              <a:rPr lang="it-IT" dirty="0" smtClean="0"/>
              <a:t>si </a:t>
            </a:r>
            <a:r>
              <a:rPr lang="it-IT" dirty="0"/>
              <a:t>traduce </a:t>
            </a:r>
            <a:r>
              <a:rPr lang="it-IT" dirty="0" smtClean="0"/>
              <a:t>in una sequenza di </a:t>
            </a:r>
            <a:r>
              <a:rPr lang="it-IT" dirty="0"/>
              <a:t>operazioni che possono essere </a:t>
            </a:r>
            <a:r>
              <a:rPr lang="it-IT" dirty="0" smtClean="0"/>
              <a:t>così sintetizzate:</a:t>
            </a:r>
            <a:endParaRPr lang="it-IT" dirty="0"/>
          </a:p>
        </p:txBody>
      </p:sp>
    </p:spTree>
    <p:extLst>
      <p:ext uri="{BB962C8B-B14F-4D97-AF65-F5344CB8AC3E}">
        <p14:creationId xmlns:p14="http://schemas.microsoft.com/office/powerpoint/2010/main" val="39969276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45278" y="3789375"/>
            <a:ext cx="8041522" cy="2306625"/>
          </a:xfrm>
        </p:spPr>
        <p:txBody>
          <a:bodyPr>
            <a:normAutofit/>
          </a:bodyPr>
          <a:lstStyle/>
          <a:p>
            <a:pPr marL="0" indent="0" algn="ctr">
              <a:buNone/>
            </a:pPr>
            <a:r>
              <a:rPr lang="it-IT" dirty="0" smtClean="0"/>
              <a:t>L’immagine dell’archeologo è relegata ancora a quella di un novello esploratore dotato di frusta e pistola mentre corre dietro ai nazisti per recuperare l’antico vaso, la nostra professione in verità è multi sfaccettata e sfugge tuttora ad una definizione univoca.</a:t>
            </a:r>
            <a:endParaRPr lang="it-IT" dirty="0"/>
          </a:p>
        </p:txBody>
      </p:sp>
      <p:pic>
        <p:nvPicPr>
          <p:cNvPr id="5" name="Immagine 4" descr="indi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049" y="423339"/>
            <a:ext cx="4105310" cy="3035727"/>
          </a:xfrm>
          <a:prstGeom prst="rect">
            <a:avLst/>
          </a:prstGeom>
        </p:spPr>
      </p:pic>
    </p:spTree>
    <p:extLst>
      <p:ext uri="{BB962C8B-B14F-4D97-AF65-F5344CB8AC3E}">
        <p14:creationId xmlns:p14="http://schemas.microsoft.com/office/powerpoint/2010/main" val="42190045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24792" y="1269952"/>
            <a:ext cx="8062007" cy="4826047"/>
          </a:xfrm>
        </p:spPr>
        <p:txBody>
          <a:bodyPr>
            <a:normAutofit/>
          </a:bodyPr>
          <a:lstStyle/>
          <a:p>
            <a:pPr marL="0" indent="0">
              <a:buNone/>
            </a:pPr>
            <a:r>
              <a:rPr lang="it-IT" dirty="0" smtClean="0"/>
              <a:t>1) Individuazione </a:t>
            </a:r>
            <a:r>
              <a:rPr lang="it-IT" dirty="0"/>
              <a:t>dell'unità stratigrafica più recente, che copre le altre unità stratigrafiche, senza esserne a sua volta coperta. </a:t>
            </a:r>
            <a:endParaRPr lang="it-IT" dirty="0" smtClean="0"/>
          </a:p>
          <a:p>
            <a:pPr marL="0" indent="0">
              <a:buNone/>
            </a:pPr>
            <a:endParaRPr lang="it-IT" dirty="0" smtClean="0"/>
          </a:p>
          <a:p>
            <a:pPr marL="0" indent="0">
              <a:buNone/>
            </a:pPr>
            <a:endParaRPr lang="it-IT" dirty="0"/>
          </a:p>
          <a:p>
            <a:pPr marL="0" indent="0">
              <a:buNone/>
            </a:pPr>
            <a:r>
              <a:rPr lang="it-IT" dirty="0"/>
              <a:t>2) Definizione dei suoi limiti e dei rapporti fisici che essa intrattiene con le altre unità stratigrafiche. È questa forse la parte più complessa dell'operazione di </a:t>
            </a:r>
            <a:r>
              <a:rPr lang="it-IT" dirty="0" smtClean="0"/>
              <a:t>scavo.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24272134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42852" y="1556716"/>
            <a:ext cx="8143947" cy="4539284"/>
          </a:xfrm>
        </p:spPr>
        <p:txBody>
          <a:bodyPr/>
          <a:lstStyle/>
          <a:p>
            <a:pPr marL="0" indent="0">
              <a:buNone/>
            </a:pPr>
            <a:r>
              <a:rPr lang="it-IT" dirty="0"/>
              <a:t>3) Documentazione scritta, grafica e fotografica delle caratteristiche </a:t>
            </a:r>
            <a:r>
              <a:rPr lang="it-IT" dirty="0" smtClean="0"/>
              <a:t>individuabili </a:t>
            </a:r>
            <a:r>
              <a:rPr lang="it-IT" dirty="0"/>
              <a:t>prima dell'incisione del terreno. </a:t>
            </a:r>
            <a:endParaRPr lang="it-IT" dirty="0" smtClean="0"/>
          </a:p>
          <a:p>
            <a:pPr marL="0" indent="0">
              <a:buNone/>
            </a:pPr>
            <a:endParaRPr lang="it-IT" dirty="0"/>
          </a:p>
          <a:p>
            <a:pPr marL="0" indent="0">
              <a:buNone/>
            </a:pPr>
            <a:r>
              <a:rPr lang="it-IT" dirty="0"/>
              <a:t>4) Scelta degli strumenti più appropriati in relazione alle caratteristiche dell'unità stratigrafica da asportare. </a:t>
            </a:r>
          </a:p>
          <a:p>
            <a:pPr marL="0" indent="0">
              <a:buNone/>
            </a:pPr>
            <a:endParaRPr lang="it-IT" dirty="0"/>
          </a:p>
        </p:txBody>
      </p:sp>
    </p:spTree>
    <p:extLst>
      <p:ext uri="{BB962C8B-B14F-4D97-AF65-F5344CB8AC3E}">
        <p14:creationId xmlns:p14="http://schemas.microsoft.com/office/powerpoint/2010/main" val="29724382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01835"/>
            <a:ext cx="8229600" cy="5847927"/>
          </a:xfrm>
        </p:spPr>
        <p:txBody>
          <a:bodyPr>
            <a:normAutofit fontScale="92500" lnSpcReduction="10000"/>
          </a:bodyPr>
          <a:lstStyle/>
          <a:p>
            <a:pPr marL="0" indent="0">
              <a:buNone/>
            </a:pPr>
            <a:r>
              <a:rPr lang="it-IT" dirty="0"/>
              <a:t>5) Scavo. Non esistono regole fisse per scavare uno </a:t>
            </a:r>
            <a:r>
              <a:rPr lang="it-IT" dirty="0" smtClean="0"/>
              <a:t>strato. </a:t>
            </a:r>
          </a:p>
          <a:p>
            <a:pPr marL="0" indent="0">
              <a:buNone/>
            </a:pPr>
            <a:endParaRPr lang="it-IT" dirty="0"/>
          </a:p>
          <a:p>
            <a:pPr marL="0" indent="0" algn="ctr">
              <a:buNone/>
            </a:pPr>
            <a:r>
              <a:rPr lang="it-IT" dirty="0" smtClean="0"/>
              <a:t>In </a:t>
            </a:r>
            <a:r>
              <a:rPr lang="it-IT" dirty="0"/>
              <a:t>genere, in presenza di strati sottili e incoerenti si preferisce l'uso della </a:t>
            </a:r>
            <a:r>
              <a:rPr lang="it-IT" b="1" dirty="0"/>
              <a:t>cazzuola inglese </a:t>
            </a:r>
            <a:r>
              <a:rPr lang="it-IT" dirty="0"/>
              <a:t>(</a:t>
            </a:r>
            <a:r>
              <a:rPr lang="it-IT" dirty="0" err="1"/>
              <a:t>trowel</a:t>
            </a:r>
            <a:r>
              <a:rPr lang="it-IT" dirty="0"/>
              <a:t>), che consente efficacia e precisione; </a:t>
            </a:r>
            <a:endParaRPr lang="it-IT" dirty="0" smtClean="0"/>
          </a:p>
          <a:p>
            <a:pPr marL="0" indent="0" algn="ctr">
              <a:buNone/>
            </a:pPr>
            <a:r>
              <a:rPr lang="it-IT" dirty="0" smtClean="0"/>
              <a:t>per </a:t>
            </a:r>
            <a:r>
              <a:rPr lang="it-IT" dirty="0"/>
              <a:t>lo scavo o lo smontaggio di strati e strutture di spessore o consistenza maggiori è necessario ricorrere a strumenti più pesanti come </a:t>
            </a:r>
            <a:r>
              <a:rPr lang="it-IT" b="1" dirty="0"/>
              <a:t>il piccone e la pala</a:t>
            </a:r>
            <a:r>
              <a:rPr lang="it-IT" dirty="0"/>
              <a:t>. </a:t>
            </a:r>
            <a:endParaRPr lang="it-IT" dirty="0" smtClean="0"/>
          </a:p>
          <a:p>
            <a:pPr marL="0" indent="0" algn="ctr">
              <a:buNone/>
            </a:pPr>
            <a:r>
              <a:rPr lang="it-IT" dirty="0" smtClean="0"/>
              <a:t>In </a:t>
            </a:r>
            <a:r>
              <a:rPr lang="it-IT" dirty="0"/>
              <a:t>alcuni casi </a:t>
            </a:r>
            <a:r>
              <a:rPr lang="it-IT" dirty="0" smtClean="0"/>
              <a:t>si </a:t>
            </a:r>
            <a:r>
              <a:rPr lang="it-IT" dirty="0"/>
              <a:t>può anche far uso di macchinari </a:t>
            </a:r>
            <a:r>
              <a:rPr lang="it-IT" dirty="0" smtClean="0"/>
              <a:t>come </a:t>
            </a:r>
            <a:r>
              <a:rPr lang="it-IT" b="1" dirty="0"/>
              <a:t>l'escavatore o la pala meccanica</a:t>
            </a:r>
            <a:r>
              <a:rPr lang="it-IT" dirty="0"/>
              <a:t>, efficace, ad esempio, nel caso di strati molto voluminosi e di composizione sostanzialmente omogenea. </a:t>
            </a:r>
            <a:endParaRPr lang="it-IT" dirty="0" smtClean="0"/>
          </a:p>
          <a:p>
            <a:pPr marL="0" indent="0" algn="ctr">
              <a:buNone/>
            </a:pPr>
            <a:r>
              <a:rPr lang="it-IT" dirty="0" smtClean="0"/>
              <a:t>Dal </a:t>
            </a:r>
            <a:r>
              <a:rPr lang="it-IT" dirty="0"/>
              <a:t>punto di vista della stratigrafia, non conta tanto con che cosa si rimuove il terreno, ma come, cioè se nel rispetto o meno delle leggi della stratificazione archeologica. </a:t>
            </a:r>
          </a:p>
          <a:p>
            <a:pPr marL="0" indent="0" algn="ctr">
              <a:buNone/>
            </a:pPr>
            <a:r>
              <a:rPr lang="it-IT" dirty="0" smtClean="0"/>
              <a:t>. </a:t>
            </a:r>
            <a:endParaRPr lang="it-IT" dirty="0"/>
          </a:p>
        </p:txBody>
      </p:sp>
    </p:spTree>
    <p:extLst>
      <p:ext uri="{BB962C8B-B14F-4D97-AF65-F5344CB8AC3E}">
        <p14:creationId xmlns:p14="http://schemas.microsoft.com/office/powerpoint/2010/main" val="2665382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440387"/>
            <a:ext cx="8229600" cy="5655613"/>
          </a:xfrm>
        </p:spPr>
        <p:txBody>
          <a:bodyPr>
            <a:normAutofit fontScale="92500"/>
          </a:bodyPr>
          <a:lstStyle/>
          <a:p>
            <a:pPr marL="0" indent="0" algn="ctr">
              <a:lnSpc>
                <a:spcPct val="150000"/>
              </a:lnSpc>
              <a:buNone/>
            </a:pPr>
            <a:r>
              <a:rPr lang="it-IT" dirty="0"/>
              <a:t>6) Completamento della documentazione. </a:t>
            </a:r>
            <a:endParaRPr lang="it-IT" dirty="0" smtClean="0"/>
          </a:p>
          <a:p>
            <a:pPr marL="0" indent="0" algn="ctr">
              <a:lnSpc>
                <a:spcPct val="150000"/>
              </a:lnSpc>
              <a:buNone/>
            </a:pPr>
            <a:r>
              <a:rPr lang="it-IT" dirty="0" smtClean="0"/>
              <a:t>Passaggio </a:t>
            </a:r>
            <a:r>
              <a:rPr lang="it-IT" dirty="0"/>
              <a:t>fondamentale della ricerca. La metodologia di scavo non lascia infatti segni evidenti sul terreno e, quando l'indagine sia stata condotta a termine, sarà impossibile comprendere quale metodo sia stato utilizzato. </a:t>
            </a:r>
            <a:endParaRPr lang="it-IT" dirty="0" smtClean="0"/>
          </a:p>
          <a:p>
            <a:pPr marL="0" indent="0" algn="ctr">
              <a:lnSpc>
                <a:spcPct val="150000"/>
              </a:lnSpc>
              <a:buNone/>
            </a:pPr>
            <a:r>
              <a:rPr lang="it-IT" dirty="0" smtClean="0"/>
              <a:t>La documentazione è </a:t>
            </a:r>
            <a:r>
              <a:rPr lang="it-IT" dirty="0"/>
              <a:t>alla base di ogni interpretazione. </a:t>
            </a:r>
            <a:endParaRPr lang="it-IT" dirty="0" smtClean="0"/>
          </a:p>
          <a:p>
            <a:pPr marL="0" indent="0" algn="ctr">
              <a:lnSpc>
                <a:spcPct val="150000"/>
              </a:lnSpc>
              <a:buNone/>
            </a:pPr>
            <a:r>
              <a:rPr lang="it-IT" dirty="0" smtClean="0"/>
              <a:t>Lo </a:t>
            </a:r>
            <a:r>
              <a:rPr lang="it-IT" dirty="0"/>
              <a:t>scavo infatti è in sé un momento irripetibile, durante il quale tutto il bagaglio di potenziali informazioni contenute negli strati viene </a:t>
            </a:r>
            <a:r>
              <a:rPr lang="it-IT" dirty="0" smtClean="0"/>
              <a:t>rivelato</a:t>
            </a:r>
            <a:endParaRPr lang="it-IT" dirty="0"/>
          </a:p>
        </p:txBody>
      </p:sp>
    </p:spTree>
    <p:extLst>
      <p:ext uri="{BB962C8B-B14F-4D97-AF65-F5344CB8AC3E}">
        <p14:creationId xmlns:p14="http://schemas.microsoft.com/office/powerpoint/2010/main" val="30592298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66280"/>
            <a:ext cx="8229600" cy="6155174"/>
          </a:xfrm>
        </p:spPr>
        <p:txBody>
          <a:bodyPr>
            <a:normAutofit/>
          </a:bodyPr>
          <a:lstStyle/>
          <a:p>
            <a:pPr marL="0" indent="0" algn="ctr">
              <a:buNone/>
            </a:pPr>
            <a:r>
              <a:rPr lang="it-IT" dirty="0" smtClean="0"/>
              <a:t>Tutto </a:t>
            </a:r>
            <a:r>
              <a:rPr lang="it-IT" dirty="0"/>
              <a:t>ciò che l'archeologo non sarà in grado di distinguere e documentare al momento dello scavo sarà perduto per </a:t>
            </a:r>
            <a:r>
              <a:rPr lang="it-IT" dirty="0" smtClean="0"/>
              <a:t>sempre. </a:t>
            </a:r>
          </a:p>
          <a:p>
            <a:pPr marL="0" indent="0" algn="ctr">
              <a:buNone/>
            </a:pPr>
            <a:r>
              <a:rPr lang="it-IT" dirty="0" smtClean="0"/>
              <a:t>Si </a:t>
            </a:r>
            <a:r>
              <a:rPr lang="it-IT" dirty="0"/>
              <a:t>producono in genere due tipi di documentazione complementari tra loro: </a:t>
            </a:r>
            <a:endParaRPr lang="it-IT" dirty="0" smtClean="0"/>
          </a:p>
          <a:p>
            <a:pPr marL="0" indent="0" algn="ctr">
              <a:buNone/>
            </a:pPr>
            <a:endParaRPr lang="it-IT" dirty="0" smtClean="0"/>
          </a:p>
          <a:p>
            <a:pPr algn="ctr"/>
            <a:r>
              <a:rPr lang="it-IT" b="1" dirty="0" smtClean="0"/>
              <a:t>la </a:t>
            </a:r>
            <a:r>
              <a:rPr lang="it-IT" b="1" dirty="0"/>
              <a:t>documentazione scritta</a:t>
            </a:r>
            <a:r>
              <a:rPr lang="it-IT" dirty="0"/>
              <a:t>, che consiste nella redazione di una scheda per ogni unità stratigrafica </a:t>
            </a:r>
            <a:r>
              <a:rPr lang="it-IT" dirty="0" smtClean="0"/>
              <a:t>individuata</a:t>
            </a:r>
          </a:p>
          <a:p>
            <a:pPr algn="ctr"/>
            <a:r>
              <a:rPr lang="it-IT" b="1" dirty="0" smtClean="0"/>
              <a:t>la documentazione visuale</a:t>
            </a:r>
            <a:r>
              <a:rPr lang="it-IT" dirty="0" smtClean="0"/>
              <a:t>, costituita da fotografie e disegni, che rispondono a loro volta a due funzioni tra loro complementari: di fase o composite. </a:t>
            </a:r>
            <a:endParaRPr lang="it-IT" dirty="0"/>
          </a:p>
        </p:txBody>
      </p:sp>
    </p:spTree>
    <p:extLst>
      <p:ext uri="{BB962C8B-B14F-4D97-AF65-F5344CB8AC3E}">
        <p14:creationId xmlns:p14="http://schemas.microsoft.com/office/powerpoint/2010/main" val="35232156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creazione_schedaU_us_19.PNG"/>
          <p:cNvPicPr>
            <a:picLocks noGrp="1" noChangeAspect="1"/>
          </p:cNvPicPr>
          <p:nvPr>
            <p:ph idx="1"/>
          </p:nvPr>
        </p:nvPicPr>
        <p:blipFill>
          <a:blip r:embed="rId2">
            <a:extLst>
              <a:ext uri="{28A0092B-C50C-407E-A947-70E740481C1C}">
                <a14:useLocalDpi xmlns:a14="http://schemas.microsoft.com/office/drawing/2010/main" val="0"/>
              </a:ext>
            </a:extLst>
          </a:blip>
          <a:srcRect t="3716" b="3716"/>
          <a:stretch>
            <a:fillRect/>
          </a:stretch>
        </p:blipFill>
        <p:spPr>
          <a:xfrm>
            <a:off x="176096" y="901256"/>
            <a:ext cx="8797495" cy="4887497"/>
          </a:xfrm>
          <a:prstGeom prst="rect">
            <a:avLst/>
          </a:prstGeom>
        </p:spPr>
      </p:pic>
    </p:spTree>
    <p:extLst>
      <p:ext uri="{BB962C8B-B14F-4D97-AF65-F5344CB8AC3E}">
        <p14:creationId xmlns:p14="http://schemas.microsoft.com/office/powerpoint/2010/main" val="10441172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06732" y="686184"/>
            <a:ext cx="7980067" cy="5409816"/>
          </a:xfrm>
        </p:spPr>
        <p:txBody>
          <a:bodyPr>
            <a:normAutofit/>
          </a:bodyPr>
          <a:lstStyle/>
          <a:p>
            <a:pPr algn="ctr"/>
            <a:r>
              <a:rPr lang="it-IT" b="1" dirty="0"/>
              <a:t>la documentazione </a:t>
            </a:r>
            <a:r>
              <a:rPr lang="it-IT" b="1" dirty="0" smtClean="0"/>
              <a:t>scritta </a:t>
            </a:r>
            <a:r>
              <a:rPr lang="it-IT" dirty="0" smtClean="0"/>
              <a:t>fornisce </a:t>
            </a:r>
            <a:r>
              <a:rPr lang="it-IT" dirty="0"/>
              <a:t>infatti prevalentemente l'oggettiva apparenza della </a:t>
            </a:r>
            <a:r>
              <a:rPr lang="it-IT" dirty="0" smtClean="0"/>
              <a:t>stratificazione</a:t>
            </a:r>
          </a:p>
          <a:p>
            <a:pPr algn="ctr"/>
            <a:r>
              <a:rPr lang="it-IT" b="1" dirty="0"/>
              <a:t>la documentazione visuale</a:t>
            </a:r>
            <a:r>
              <a:rPr lang="it-IT" dirty="0" smtClean="0"/>
              <a:t> consente </a:t>
            </a:r>
            <a:r>
              <a:rPr lang="it-IT" dirty="0"/>
              <a:t>di effettuare una prima analisi della realtà, evidenziando meglio gli aspetti che l'archeologo ritiene più significativi. </a:t>
            </a:r>
            <a:endParaRPr lang="it-IT" dirty="0" smtClean="0"/>
          </a:p>
          <a:p>
            <a:pPr marL="0" indent="0" algn="ctr">
              <a:buNone/>
            </a:pPr>
            <a:endParaRPr lang="it-IT" dirty="0" smtClean="0"/>
          </a:p>
          <a:p>
            <a:pPr marL="0" indent="0" algn="ctr">
              <a:buNone/>
            </a:pPr>
            <a:r>
              <a:rPr lang="it-IT" dirty="0" smtClean="0"/>
              <a:t>Ogni </a:t>
            </a:r>
            <a:r>
              <a:rPr lang="it-IT" dirty="0"/>
              <a:t>unità stratigrafica individuata </a:t>
            </a:r>
            <a:r>
              <a:rPr lang="it-IT" dirty="0" smtClean="0"/>
              <a:t>viene </a:t>
            </a:r>
            <a:r>
              <a:rPr lang="it-IT" dirty="0"/>
              <a:t>documentata graficamente sia sul piano orizzontale, attraverso le piante, sia su quello verticale, attraverso sezioni e prospetti, che vanno ad integrare le informazioni contenute nella scheda di unità. </a:t>
            </a:r>
            <a:endParaRPr lang="it-IT" dirty="0" smtClean="0"/>
          </a:p>
        </p:txBody>
      </p:sp>
    </p:spTree>
    <p:extLst>
      <p:ext uri="{BB962C8B-B14F-4D97-AF65-F5344CB8AC3E}">
        <p14:creationId xmlns:p14="http://schemas.microsoft.com/office/powerpoint/2010/main" val="16528150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430145"/>
            <a:ext cx="4012290" cy="2760721"/>
          </a:xfrm>
        </p:spPr>
        <p:txBody>
          <a:bodyPr>
            <a:normAutofit fontScale="92500" lnSpcReduction="20000"/>
          </a:bodyPr>
          <a:lstStyle/>
          <a:p>
            <a:pPr marL="0" indent="0" algn="ctr">
              <a:lnSpc>
                <a:spcPct val="150000"/>
              </a:lnSpc>
              <a:buNone/>
            </a:pPr>
            <a:r>
              <a:rPr lang="it-IT" sz="2000" dirty="0"/>
              <a:t>La sezione </a:t>
            </a:r>
            <a:r>
              <a:rPr lang="it-IT" sz="2000" dirty="0" smtClean="0"/>
              <a:t>archeologica, </a:t>
            </a:r>
            <a:r>
              <a:rPr lang="it-IT" sz="2000" dirty="0"/>
              <a:t>fornisce informazioni sul volume dei singoli strati e sugli aspetti diacronici della sequenza, offrendo un'immagine efficace del succedersi degli avvenimenti e del formarsi della stratificazione. </a:t>
            </a:r>
            <a:endParaRPr lang="it-IT" sz="2000" dirty="0" smtClean="0"/>
          </a:p>
          <a:p>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sz="1800" dirty="0" smtClean="0"/>
          </a:p>
        </p:txBody>
      </p:sp>
      <p:pic>
        <p:nvPicPr>
          <p:cNvPr id="4" name="Immagine 3" descr="Sezione_stratigrafica_e_matrix.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87" y="3298534"/>
            <a:ext cx="4392103" cy="3072701"/>
          </a:xfrm>
          <a:prstGeom prst="rect">
            <a:avLst/>
          </a:prstGeom>
        </p:spPr>
      </p:pic>
      <p:pic>
        <p:nvPicPr>
          <p:cNvPr id="6" name="Immagine 5" descr="sezanfiteatro romano volterra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348" y="606303"/>
            <a:ext cx="4431658" cy="2692232"/>
          </a:xfrm>
          <a:prstGeom prst="rect">
            <a:avLst/>
          </a:prstGeom>
        </p:spPr>
      </p:pic>
      <p:sp>
        <p:nvSpPr>
          <p:cNvPr id="7" name="CasellaDiTesto 6"/>
          <p:cNvSpPr txBox="1"/>
          <p:nvPr/>
        </p:nvSpPr>
        <p:spPr>
          <a:xfrm>
            <a:off x="5247633" y="4020072"/>
            <a:ext cx="3201056" cy="2215991"/>
          </a:xfrm>
          <a:prstGeom prst="rect">
            <a:avLst/>
          </a:prstGeom>
          <a:noFill/>
        </p:spPr>
        <p:txBody>
          <a:bodyPr wrap="square" rtlCol="0">
            <a:spAutoFit/>
          </a:bodyPr>
          <a:lstStyle/>
          <a:p>
            <a:pPr algn="ctr"/>
            <a:r>
              <a:rPr lang="it-IT" sz="2000" dirty="0"/>
              <a:t>La documentazione grafica dello scavo comprende anche le piante generali dell'area: piante complessive degli elementi particolari e piante </a:t>
            </a:r>
          </a:p>
          <a:p>
            <a:endParaRPr lang="it-IT" dirty="0"/>
          </a:p>
        </p:txBody>
      </p:sp>
    </p:spTree>
    <p:extLst>
      <p:ext uri="{BB962C8B-B14F-4D97-AF65-F5344CB8AC3E}">
        <p14:creationId xmlns:p14="http://schemas.microsoft.com/office/powerpoint/2010/main" val="1766410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3730" y="233564"/>
            <a:ext cx="8229600" cy="4572000"/>
          </a:xfrm>
        </p:spPr>
        <p:txBody>
          <a:bodyPr>
            <a:normAutofit/>
          </a:bodyPr>
          <a:lstStyle/>
          <a:p>
            <a:pPr marL="0" indent="0" algn="ctr">
              <a:buNone/>
            </a:pPr>
            <a:r>
              <a:rPr lang="it-IT" dirty="0"/>
              <a:t>7) Archiviazione dei </a:t>
            </a:r>
            <a:r>
              <a:rPr lang="it-IT" dirty="0" smtClean="0"/>
              <a:t>dati </a:t>
            </a:r>
          </a:p>
          <a:p>
            <a:pPr marL="0" indent="0" algn="ctr">
              <a:buNone/>
            </a:pPr>
            <a:r>
              <a:rPr lang="it-IT" dirty="0" smtClean="0"/>
              <a:t>Le operazioni </a:t>
            </a:r>
            <a:r>
              <a:rPr lang="it-IT" dirty="0"/>
              <a:t>si concludono con l'avvio al magazzino dei materiali raccolti, disposti in una cassetta con un cartellino che reca il numero dell'unità stratigrafica di provenienza, che verrà apposto in seguito come sigla di riconoscimento su ogni frammento. </a:t>
            </a:r>
          </a:p>
        </p:txBody>
      </p:sp>
      <p:pic>
        <p:nvPicPr>
          <p:cNvPr id="4" name="Immagine 3" descr="cas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439" y="2938241"/>
            <a:ext cx="5315865" cy="3548340"/>
          </a:xfrm>
          <a:prstGeom prst="rect">
            <a:avLst/>
          </a:prstGeom>
        </p:spPr>
      </p:pic>
    </p:spTree>
    <p:extLst>
      <p:ext uri="{BB962C8B-B14F-4D97-AF65-F5344CB8AC3E}">
        <p14:creationId xmlns:p14="http://schemas.microsoft.com/office/powerpoint/2010/main" val="7720147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01836"/>
            <a:ext cx="8229600" cy="5594164"/>
          </a:xfrm>
        </p:spPr>
        <p:txBody>
          <a:bodyPr>
            <a:normAutofit lnSpcReduction="10000"/>
          </a:bodyPr>
          <a:lstStyle/>
          <a:p>
            <a:pPr marL="0" indent="0" algn="ctr">
              <a:buNone/>
            </a:pPr>
            <a:r>
              <a:rPr lang="it-IT" b="1" dirty="0" smtClean="0"/>
              <a:t>Struttura </a:t>
            </a:r>
            <a:r>
              <a:rPr lang="it-IT" b="1" dirty="0"/>
              <a:t>del gruppo di ricerca e delle competenze che devono essere previste al suo interno. </a:t>
            </a:r>
            <a:endParaRPr lang="it-IT" b="1" dirty="0" smtClean="0"/>
          </a:p>
          <a:p>
            <a:pPr marL="0" indent="0" algn="ctr">
              <a:buNone/>
            </a:pPr>
            <a:endParaRPr lang="it-IT" b="1" dirty="0" smtClean="0"/>
          </a:p>
          <a:p>
            <a:pPr marL="0" indent="0" algn="ctr">
              <a:lnSpc>
                <a:spcPct val="150000"/>
              </a:lnSpc>
              <a:buNone/>
            </a:pPr>
            <a:r>
              <a:rPr lang="it-IT" b="1" dirty="0" smtClean="0"/>
              <a:t>Direttore </a:t>
            </a:r>
            <a:r>
              <a:rPr lang="it-IT" b="1" dirty="0"/>
              <a:t>dello </a:t>
            </a:r>
            <a:r>
              <a:rPr lang="it-IT" b="1" dirty="0" smtClean="0"/>
              <a:t>scavo</a:t>
            </a:r>
            <a:r>
              <a:rPr lang="it-IT" dirty="0" smtClean="0"/>
              <a:t>: oltre </a:t>
            </a:r>
            <a:r>
              <a:rPr lang="it-IT" dirty="0"/>
              <a:t>ad impostare il progetto di ricerca, anche nei suoi aspetti economici e </a:t>
            </a:r>
            <a:r>
              <a:rPr lang="it-IT" dirty="0" smtClean="0"/>
              <a:t>amministrativi, </a:t>
            </a:r>
            <a:r>
              <a:rPr lang="it-IT" dirty="0"/>
              <a:t>lo segue nelle sue diverse fasi, decidendone tempi e strategie e garantendone l'edizione dei risultati. </a:t>
            </a:r>
            <a:endParaRPr lang="it-IT" dirty="0" smtClean="0"/>
          </a:p>
          <a:p>
            <a:pPr marL="0" indent="0" algn="ctr">
              <a:lnSpc>
                <a:spcPct val="150000"/>
              </a:lnSpc>
              <a:buNone/>
            </a:pPr>
            <a:r>
              <a:rPr lang="it-IT" b="1" dirty="0" smtClean="0"/>
              <a:t>Collaboratori</a:t>
            </a:r>
            <a:r>
              <a:rPr lang="it-IT" dirty="0" smtClean="0"/>
              <a:t> </a:t>
            </a:r>
            <a:r>
              <a:rPr lang="it-IT" dirty="0"/>
              <a:t>con competenze sia scientifiche che organizzative </a:t>
            </a:r>
            <a:r>
              <a:rPr lang="it-IT" dirty="0" smtClean="0"/>
              <a:t>diversificate</a:t>
            </a:r>
            <a:endParaRPr lang="it-IT" dirty="0"/>
          </a:p>
        </p:txBody>
      </p:sp>
    </p:spTree>
    <p:extLst>
      <p:ext uri="{BB962C8B-B14F-4D97-AF65-F5344CB8AC3E}">
        <p14:creationId xmlns:p14="http://schemas.microsoft.com/office/powerpoint/2010/main" val="4437714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ages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63" y="2918842"/>
            <a:ext cx="3668256" cy="2747651"/>
          </a:xfrm>
          <a:prstGeom prst="rect">
            <a:avLst/>
          </a:prstGeom>
        </p:spPr>
      </p:pic>
      <p:sp>
        <p:nvSpPr>
          <p:cNvPr id="2" name="CasellaDiTesto 1"/>
          <p:cNvSpPr txBox="1"/>
          <p:nvPr/>
        </p:nvSpPr>
        <p:spPr>
          <a:xfrm>
            <a:off x="4178944" y="4455075"/>
            <a:ext cx="4803736" cy="1200328"/>
          </a:xfrm>
          <a:prstGeom prst="rect">
            <a:avLst/>
          </a:prstGeom>
          <a:noFill/>
        </p:spPr>
        <p:txBody>
          <a:bodyPr wrap="square" rtlCol="0">
            <a:spAutoFit/>
          </a:bodyPr>
          <a:lstStyle/>
          <a:p>
            <a:pPr algn="ctr"/>
            <a:r>
              <a:rPr lang="it-IT" sz="2400" dirty="0" smtClean="0"/>
              <a:t>CHI E’ </a:t>
            </a:r>
          </a:p>
          <a:p>
            <a:pPr algn="ctr"/>
            <a:r>
              <a:rPr lang="it-IT" sz="2400" dirty="0" smtClean="0"/>
              <a:t>DUNQUE </a:t>
            </a:r>
          </a:p>
          <a:p>
            <a:pPr algn="ctr"/>
            <a:r>
              <a:rPr lang="it-IT" sz="2400" dirty="0" smtClean="0"/>
              <a:t>L’ARCHEOLOGO ?</a:t>
            </a:r>
            <a:endParaRPr lang="it-IT" sz="2400" dirty="0"/>
          </a:p>
        </p:txBody>
      </p:sp>
      <p:sp>
        <p:nvSpPr>
          <p:cNvPr id="6" name="CasellaDiTesto 5"/>
          <p:cNvSpPr txBox="1"/>
          <p:nvPr/>
        </p:nvSpPr>
        <p:spPr>
          <a:xfrm>
            <a:off x="665763" y="471111"/>
            <a:ext cx="2683537" cy="1938992"/>
          </a:xfrm>
          <a:prstGeom prst="rect">
            <a:avLst/>
          </a:prstGeom>
          <a:noFill/>
        </p:spPr>
        <p:txBody>
          <a:bodyPr wrap="square" rtlCol="0">
            <a:spAutoFit/>
          </a:bodyPr>
          <a:lstStyle/>
          <a:p>
            <a:pPr algn="ctr"/>
            <a:r>
              <a:rPr lang="it-IT" sz="2400" b="1" dirty="0">
                <a:latin typeface="+mj-lt"/>
                <a:cs typeface="Calibri"/>
              </a:rPr>
              <a:t>L'archeologia non è ricerca di tesori sepolti, ma è una scienza della storia</a:t>
            </a:r>
            <a:r>
              <a:rPr lang="it-IT" sz="2000" b="1" dirty="0">
                <a:latin typeface="+mj-lt"/>
                <a:cs typeface="Calibri"/>
              </a:rPr>
              <a:t>.</a:t>
            </a:r>
            <a:endParaRPr lang="it-IT" sz="2000" dirty="0">
              <a:latin typeface="+mj-lt"/>
            </a:endParaRPr>
          </a:p>
        </p:txBody>
      </p:sp>
      <p:pic>
        <p:nvPicPr>
          <p:cNvPr id="8" name="Immagine 7" descr="arch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243" y="319899"/>
            <a:ext cx="3225800" cy="2514600"/>
          </a:xfrm>
          <a:prstGeom prst="rect">
            <a:avLst/>
          </a:prstGeom>
        </p:spPr>
      </p:pic>
    </p:spTree>
    <p:extLst>
      <p:ext uri="{BB962C8B-B14F-4D97-AF65-F5344CB8AC3E}">
        <p14:creationId xmlns:p14="http://schemas.microsoft.com/office/powerpoint/2010/main" val="21703891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01836"/>
            <a:ext cx="8229600" cy="5594164"/>
          </a:xfrm>
        </p:spPr>
        <p:txBody>
          <a:bodyPr/>
          <a:lstStyle/>
          <a:p>
            <a:pPr marL="0" indent="0" algn="ctr">
              <a:buNone/>
            </a:pPr>
            <a:r>
              <a:rPr lang="it-IT" dirty="0" smtClean="0"/>
              <a:t>Molto importante è la figura del responsabile </a:t>
            </a:r>
            <a:r>
              <a:rPr lang="it-IT" dirty="0"/>
              <a:t>dei reperti </a:t>
            </a:r>
            <a:endParaRPr lang="it-IT" dirty="0" smtClean="0"/>
          </a:p>
          <a:p>
            <a:pPr marL="0" indent="0" algn="ctr">
              <a:buNone/>
            </a:pPr>
            <a:r>
              <a:rPr lang="it-IT" dirty="0" smtClean="0"/>
              <a:t>Si </a:t>
            </a:r>
            <a:r>
              <a:rPr lang="it-IT" dirty="0"/>
              <a:t>tratta di una persona che conosce bene i materiali di </a:t>
            </a:r>
          </a:p>
          <a:p>
            <a:pPr marL="0" indent="0" algn="ctr">
              <a:buNone/>
            </a:pPr>
            <a:r>
              <a:rPr lang="it-IT" dirty="0"/>
              <a:t>scavo, capace di organizzare i turni di </a:t>
            </a:r>
            <a:r>
              <a:rPr lang="it-IT" dirty="0" smtClean="0"/>
              <a:t>lavaggio, siglatura, catalogazione </a:t>
            </a:r>
            <a:r>
              <a:rPr lang="it-IT" dirty="0"/>
              <a:t>dei reperti e di sistemare in modo razionale le cassette che li contengono. Questa </a:t>
            </a:r>
            <a:r>
              <a:rPr lang="it-IT" dirty="0" smtClean="0"/>
              <a:t>figura partecipa anche </a:t>
            </a:r>
            <a:r>
              <a:rPr lang="it-IT" dirty="0"/>
              <a:t>alle operazioni di </a:t>
            </a:r>
            <a:r>
              <a:rPr lang="it-IT" dirty="0" smtClean="0"/>
              <a:t>scavo e deve essere tenuta a </a:t>
            </a:r>
            <a:r>
              <a:rPr lang="it-IT" dirty="0"/>
              <a:t>conoscere tutti </a:t>
            </a:r>
          </a:p>
          <a:p>
            <a:pPr marL="0" indent="0" algn="ctr">
              <a:buNone/>
            </a:pPr>
            <a:r>
              <a:rPr lang="it-IT" dirty="0"/>
              <a:t>i suoi sviluppi. </a:t>
            </a:r>
          </a:p>
          <a:p>
            <a:pPr marL="0" indent="0">
              <a:buNone/>
            </a:pPr>
            <a:endParaRPr lang="it-IT" dirty="0"/>
          </a:p>
        </p:txBody>
      </p:sp>
      <p:pic>
        <p:nvPicPr>
          <p:cNvPr id="4" name="Immagine 3" descr="lavagg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10" y="4236457"/>
            <a:ext cx="3628821" cy="2413166"/>
          </a:xfrm>
          <a:prstGeom prst="rect">
            <a:avLst/>
          </a:prstGeom>
        </p:spPr>
      </p:pic>
      <p:pic>
        <p:nvPicPr>
          <p:cNvPr id="5" name="Immagine 4"/>
          <p:cNvPicPr>
            <a:picLocks noChangeAspect="1"/>
          </p:cNvPicPr>
          <p:nvPr/>
        </p:nvPicPr>
        <p:blipFill>
          <a:blip r:embed="rId3"/>
          <a:stretch>
            <a:fillRect/>
          </a:stretch>
        </p:blipFill>
        <p:spPr>
          <a:xfrm>
            <a:off x="5816366" y="3694688"/>
            <a:ext cx="2870434" cy="2724018"/>
          </a:xfrm>
          <a:prstGeom prst="rect">
            <a:avLst/>
          </a:prstGeom>
        </p:spPr>
      </p:pic>
    </p:spTree>
    <p:extLst>
      <p:ext uri="{BB962C8B-B14F-4D97-AF65-F5344CB8AC3E}">
        <p14:creationId xmlns:p14="http://schemas.microsoft.com/office/powerpoint/2010/main" val="14684833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lab.jpg"/>
          <p:cNvPicPr>
            <a:picLocks noGrp="1" noChangeAspect="1"/>
          </p:cNvPicPr>
          <p:nvPr>
            <p:ph idx="1"/>
          </p:nvPr>
        </p:nvPicPr>
        <p:blipFill>
          <a:blip r:embed="rId2" cstate="print">
            <a:extLst>
              <a:ext uri="{28A0092B-C50C-407E-A947-70E740481C1C}">
                <a14:useLocalDpi xmlns:a14="http://schemas.microsoft.com/office/drawing/2010/main" val="0"/>
              </a:ext>
            </a:extLst>
          </a:blip>
          <a:srcRect t="12963" b="12963"/>
          <a:stretch>
            <a:fillRect/>
          </a:stretch>
        </p:blipFill>
        <p:spPr>
          <a:xfrm>
            <a:off x="415474" y="248839"/>
            <a:ext cx="5514938" cy="3063855"/>
          </a:xfrm>
        </p:spPr>
      </p:pic>
      <p:pic>
        <p:nvPicPr>
          <p:cNvPr id="5" name="Immagine 4"/>
          <p:cNvPicPr>
            <a:picLocks noChangeAspect="1"/>
          </p:cNvPicPr>
          <p:nvPr/>
        </p:nvPicPr>
        <p:blipFill>
          <a:blip r:embed="rId3"/>
          <a:stretch>
            <a:fillRect/>
          </a:stretch>
        </p:blipFill>
        <p:spPr>
          <a:xfrm>
            <a:off x="4619372" y="3655677"/>
            <a:ext cx="4045791" cy="2960567"/>
          </a:xfrm>
          <a:prstGeom prst="rect">
            <a:avLst/>
          </a:prstGeom>
        </p:spPr>
      </p:pic>
    </p:spTree>
    <p:extLst>
      <p:ext uri="{BB962C8B-B14F-4D97-AF65-F5344CB8AC3E}">
        <p14:creationId xmlns:p14="http://schemas.microsoft.com/office/powerpoint/2010/main" val="3838383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94066" y="266280"/>
            <a:ext cx="8092734" cy="6206382"/>
          </a:xfrm>
        </p:spPr>
        <p:txBody>
          <a:bodyPr>
            <a:normAutofit fontScale="77500" lnSpcReduction="20000"/>
          </a:bodyPr>
          <a:lstStyle/>
          <a:p>
            <a:pPr marL="0" indent="0" algn="ctr">
              <a:lnSpc>
                <a:spcPct val="160000"/>
              </a:lnSpc>
              <a:buNone/>
            </a:pPr>
            <a:r>
              <a:rPr lang="it-IT" dirty="0"/>
              <a:t>Il lavoro degli archeologi può essere affiancato da quello di altre figure di specialisti. </a:t>
            </a:r>
          </a:p>
          <a:p>
            <a:pPr marL="0" indent="0" algn="ctr">
              <a:lnSpc>
                <a:spcPct val="160000"/>
              </a:lnSpc>
              <a:buNone/>
            </a:pPr>
            <a:r>
              <a:rPr lang="it-IT" b="1" dirty="0" smtClean="0"/>
              <a:t>esperti </a:t>
            </a:r>
            <a:r>
              <a:rPr lang="it-IT" b="1" dirty="0"/>
              <a:t>di restauro</a:t>
            </a:r>
            <a:r>
              <a:rPr lang="it-IT" dirty="0"/>
              <a:t>, che possono svolgere un primo intervento conservativo dei reperti. </a:t>
            </a:r>
          </a:p>
          <a:p>
            <a:pPr marL="0" indent="0" algn="ctr">
              <a:lnSpc>
                <a:spcPct val="160000"/>
              </a:lnSpc>
              <a:buNone/>
            </a:pPr>
            <a:r>
              <a:rPr lang="it-IT" b="1" dirty="0" smtClean="0"/>
              <a:t>specialisti </a:t>
            </a:r>
            <a:r>
              <a:rPr lang="it-IT" b="1" dirty="0"/>
              <a:t>in scienze della terra </a:t>
            </a:r>
            <a:r>
              <a:rPr lang="it-IT" dirty="0"/>
              <a:t>(geologia, geomorfologia, sedimentologia, pedologia) che studiano la natura del terreno che si sta scavando. </a:t>
            </a:r>
          </a:p>
          <a:p>
            <a:pPr marL="0" indent="0" algn="ctr">
              <a:lnSpc>
                <a:spcPct val="160000"/>
              </a:lnSpc>
              <a:buNone/>
            </a:pPr>
            <a:r>
              <a:rPr lang="it-IT" b="1" dirty="0" smtClean="0"/>
              <a:t>specialisti </a:t>
            </a:r>
            <a:r>
              <a:rPr lang="it-IT" b="1" dirty="0"/>
              <a:t>in scienze dell’ambiente </a:t>
            </a:r>
            <a:r>
              <a:rPr lang="it-IT" dirty="0"/>
              <a:t>(paleoecologia, paleobotanica, </a:t>
            </a:r>
            <a:r>
              <a:rPr lang="it-IT" dirty="0" err="1"/>
              <a:t>paleozologia</a:t>
            </a:r>
            <a:r>
              <a:rPr lang="it-IT" dirty="0"/>
              <a:t>) che analizzano i resti vegetali e animali trovati. </a:t>
            </a:r>
          </a:p>
          <a:p>
            <a:pPr marL="0" indent="0" algn="ctr">
              <a:lnSpc>
                <a:spcPct val="160000"/>
              </a:lnSpc>
              <a:buNone/>
            </a:pPr>
            <a:r>
              <a:rPr lang="it-IT" b="1" dirty="0" smtClean="0"/>
              <a:t>specialisti </a:t>
            </a:r>
            <a:r>
              <a:rPr lang="it-IT" b="1" dirty="0"/>
              <a:t>in scienze dell’uomo </a:t>
            </a:r>
            <a:r>
              <a:rPr lang="it-IT" dirty="0"/>
              <a:t>(antropologia, paleopatologia) che studiano i resti umani rinvenuti, cercando di risalire all’aspetto e alle abitudini degli uomini del passato.</a:t>
            </a:r>
          </a:p>
          <a:p>
            <a:pPr marL="0" indent="0">
              <a:buNone/>
            </a:pPr>
            <a:endParaRPr lang="it-IT" dirty="0"/>
          </a:p>
        </p:txBody>
      </p:sp>
    </p:spTree>
    <p:extLst>
      <p:ext uri="{BB962C8B-B14F-4D97-AF65-F5344CB8AC3E}">
        <p14:creationId xmlns:p14="http://schemas.microsoft.com/office/powerpoint/2010/main" val="1686416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53094" y="747633"/>
            <a:ext cx="8133705" cy="5348367"/>
          </a:xfrm>
        </p:spPr>
        <p:txBody>
          <a:bodyPr>
            <a:normAutofit/>
          </a:bodyPr>
          <a:lstStyle/>
          <a:p>
            <a:pPr marL="0" indent="0">
              <a:buNone/>
            </a:pPr>
            <a:r>
              <a:rPr lang="it-IT" dirty="0">
                <a:solidFill>
                  <a:srgbClr val="000000"/>
                </a:solidFill>
              </a:rPr>
              <a:t> </a:t>
            </a:r>
          </a:p>
          <a:p>
            <a:pPr marL="0" indent="0" algn="ctr">
              <a:buNone/>
            </a:pPr>
            <a:r>
              <a:rPr lang="it-IT" dirty="0">
                <a:solidFill>
                  <a:srgbClr val="000000"/>
                </a:solidFill>
              </a:rPr>
              <a:t>La qualifica professionale di archeologo non è oggi regolamentata in </a:t>
            </a:r>
            <a:r>
              <a:rPr lang="it-IT" dirty="0" smtClean="0">
                <a:solidFill>
                  <a:srgbClr val="000000"/>
                </a:solidFill>
              </a:rPr>
              <a:t>Italia </a:t>
            </a:r>
            <a:r>
              <a:rPr lang="it-IT" dirty="0">
                <a:solidFill>
                  <a:srgbClr val="000000"/>
                </a:solidFill>
              </a:rPr>
              <a:t>da alcun testo </a:t>
            </a:r>
            <a:r>
              <a:rPr lang="it-IT" dirty="0" smtClean="0">
                <a:solidFill>
                  <a:srgbClr val="000000"/>
                </a:solidFill>
              </a:rPr>
              <a:t>normativo. </a:t>
            </a:r>
          </a:p>
          <a:p>
            <a:pPr marL="0" indent="0" algn="ctr">
              <a:buNone/>
            </a:pPr>
            <a:r>
              <a:rPr lang="it-IT" dirty="0" smtClean="0">
                <a:solidFill>
                  <a:srgbClr val="000000"/>
                </a:solidFill>
              </a:rPr>
              <a:t>Per </a:t>
            </a:r>
            <a:r>
              <a:rPr lang="it-IT" dirty="0">
                <a:solidFill>
                  <a:srgbClr val="000000"/>
                </a:solidFill>
              </a:rPr>
              <a:t>quanto riguarda il </a:t>
            </a:r>
            <a:r>
              <a:rPr lang="it-IT" dirty="0" smtClean="0">
                <a:solidFill>
                  <a:srgbClr val="000000"/>
                </a:solidFill>
              </a:rPr>
              <a:t>profilo </a:t>
            </a:r>
            <a:r>
              <a:rPr lang="it-IT" dirty="0">
                <a:solidFill>
                  <a:srgbClr val="000000"/>
                </a:solidFill>
              </a:rPr>
              <a:t>formativo </a:t>
            </a:r>
            <a:r>
              <a:rPr lang="it-IT" dirty="0" smtClean="0">
                <a:solidFill>
                  <a:srgbClr val="000000"/>
                </a:solidFill>
              </a:rPr>
              <a:t>la </a:t>
            </a:r>
            <a:r>
              <a:rPr lang="it-IT" dirty="0">
                <a:solidFill>
                  <a:srgbClr val="000000"/>
                </a:solidFill>
              </a:rPr>
              <a:t>sua formazione </a:t>
            </a:r>
            <a:r>
              <a:rPr lang="it-IT" dirty="0" smtClean="0">
                <a:solidFill>
                  <a:srgbClr val="000000"/>
                </a:solidFill>
              </a:rPr>
              <a:t>avviene tramite </a:t>
            </a:r>
            <a:r>
              <a:rPr lang="it-IT" dirty="0">
                <a:solidFill>
                  <a:srgbClr val="000000"/>
                </a:solidFill>
              </a:rPr>
              <a:t>corsi di studi appositi a livello di </a:t>
            </a:r>
            <a:r>
              <a:rPr lang="it-IT" dirty="0" smtClean="0">
                <a:solidFill>
                  <a:srgbClr val="000000"/>
                </a:solidFill>
              </a:rPr>
              <a:t>laurea in </a:t>
            </a:r>
            <a:r>
              <a:rPr lang="it-IT" dirty="0">
                <a:solidFill>
                  <a:srgbClr val="000000"/>
                </a:solidFill>
              </a:rPr>
              <a:t>Scienze Archeologiche (classe L-1) e di </a:t>
            </a:r>
            <a:r>
              <a:rPr lang="it-IT" dirty="0" smtClean="0">
                <a:solidFill>
                  <a:srgbClr val="000000"/>
                </a:solidFill>
              </a:rPr>
              <a:t>laurea magistrale in </a:t>
            </a:r>
            <a:r>
              <a:rPr lang="it-IT" dirty="0">
                <a:solidFill>
                  <a:srgbClr val="000000"/>
                </a:solidFill>
              </a:rPr>
              <a:t>Archeologia (classe LM 2 ). Tale formazione può essere integrata da una </a:t>
            </a:r>
            <a:r>
              <a:rPr lang="it-IT" dirty="0" smtClean="0">
                <a:solidFill>
                  <a:srgbClr val="000000"/>
                </a:solidFill>
              </a:rPr>
              <a:t>Scuola </a:t>
            </a:r>
            <a:r>
              <a:rPr lang="it-IT" dirty="0">
                <a:solidFill>
                  <a:srgbClr val="000000"/>
                </a:solidFill>
              </a:rPr>
              <a:t>di </a:t>
            </a:r>
            <a:r>
              <a:rPr lang="it-IT" dirty="0" smtClean="0">
                <a:solidFill>
                  <a:srgbClr val="000000"/>
                </a:solidFill>
              </a:rPr>
              <a:t>Specializzazione </a:t>
            </a:r>
            <a:r>
              <a:rPr lang="it-IT" dirty="0">
                <a:solidFill>
                  <a:srgbClr val="000000"/>
                </a:solidFill>
              </a:rPr>
              <a:t>biennale (erede della vecchia scuola triennale) oppure dal conseguimento del titolo di </a:t>
            </a:r>
            <a:r>
              <a:rPr lang="it-IT" dirty="0" smtClean="0">
                <a:solidFill>
                  <a:srgbClr val="000000"/>
                </a:solidFill>
              </a:rPr>
              <a:t>Dottore di Ricerca in </a:t>
            </a:r>
            <a:r>
              <a:rPr lang="it-IT" dirty="0">
                <a:solidFill>
                  <a:srgbClr val="000000"/>
                </a:solidFill>
              </a:rPr>
              <a:t>Scienze dell'Antichità.</a:t>
            </a:r>
          </a:p>
          <a:p>
            <a:endParaRPr lang="it-IT" dirty="0"/>
          </a:p>
        </p:txBody>
      </p:sp>
    </p:spTree>
    <p:extLst>
      <p:ext uri="{BB962C8B-B14F-4D97-AF65-F5344CB8AC3E}">
        <p14:creationId xmlns:p14="http://schemas.microsoft.com/office/powerpoint/2010/main" val="10816395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24792" y="286763"/>
            <a:ext cx="8062007" cy="6390730"/>
          </a:xfrm>
        </p:spPr>
        <p:txBody>
          <a:bodyPr>
            <a:noAutofit/>
          </a:bodyPr>
          <a:lstStyle/>
          <a:p>
            <a:pPr marL="0" indent="0" algn="ctr">
              <a:lnSpc>
                <a:spcPct val="170000"/>
              </a:lnSpc>
              <a:buNone/>
            </a:pPr>
            <a:r>
              <a:rPr lang="it-IT" sz="1800" dirty="0" smtClean="0"/>
              <a:t>TECNICHE INNOVATIVE</a:t>
            </a:r>
          </a:p>
          <a:p>
            <a:pPr marL="0" indent="0" algn="ctr">
              <a:lnSpc>
                <a:spcPct val="170000"/>
              </a:lnSpc>
              <a:buNone/>
            </a:pPr>
            <a:r>
              <a:rPr lang="it-IT" sz="1800" dirty="0" smtClean="0"/>
              <a:t>ARCHEOLOGIA PREVENTIVA</a:t>
            </a:r>
          </a:p>
          <a:p>
            <a:pPr marL="0" indent="0" algn="ctr">
              <a:lnSpc>
                <a:spcPct val="170000"/>
              </a:lnSpc>
              <a:buNone/>
            </a:pPr>
            <a:r>
              <a:rPr lang="it-IT" sz="1800" dirty="0"/>
              <a:t>Esistono vari metodi di ricerca non invasiva, </a:t>
            </a:r>
            <a:r>
              <a:rPr lang="it-IT" sz="1800" dirty="0" smtClean="0"/>
              <a:t>ossia </a:t>
            </a:r>
            <a:r>
              <a:rPr lang="it-IT" sz="1800" dirty="0"/>
              <a:t>che tendono a non modificare la situazione esistente, per conoscere che cosa riservi il sottosuolo. </a:t>
            </a:r>
            <a:r>
              <a:rPr lang="it-IT" sz="1800" dirty="0" smtClean="0"/>
              <a:t>Esiste </a:t>
            </a:r>
            <a:r>
              <a:rPr lang="it-IT" sz="1800" dirty="0"/>
              <a:t>il </a:t>
            </a:r>
            <a:r>
              <a:rPr lang="it-IT" sz="1800" dirty="0" smtClean="0"/>
              <a:t>GEORADAR </a:t>
            </a:r>
            <a:r>
              <a:rPr lang="it-IT" sz="1800" dirty="0"/>
              <a:t>che, </a:t>
            </a:r>
            <a:r>
              <a:rPr lang="it-IT" sz="1800" dirty="0" smtClean="0"/>
              <a:t>in </a:t>
            </a:r>
            <a:r>
              <a:rPr lang="it-IT" sz="1800" dirty="0"/>
              <a:t>pochi passaggi in superficie </a:t>
            </a:r>
            <a:r>
              <a:rPr lang="it-IT" sz="1800" dirty="0" smtClean="0"/>
              <a:t>riesce a </a:t>
            </a:r>
            <a:r>
              <a:rPr lang="it-IT" sz="1800" dirty="0"/>
              <a:t>visualizzare una sezione del terreno in </a:t>
            </a:r>
            <a:r>
              <a:rPr lang="it-IT" sz="1800" dirty="0" smtClean="0"/>
              <a:t>profondità.</a:t>
            </a:r>
          </a:p>
          <a:p>
            <a:pPr marL="0" indent="0" algn="ctr">
              <a:lnSpc>
                <a:spcPct val="170000"/>
              </a:lnSpc>
              <a:buNone/>
            </a:pPr>
            <a:r>
              <a:rPr lang="it-IT" sz="1800" dirty="0" smtClean="0"/>
              <a:t>Esso </a:t>
            </a:r>
            <a:r>
              <a:rPr lang="it-IT" sz="1800" dirty="0"/>
              <a:t>è composto </a:t>
            </a:r>
            <a:r>
              <a:rPr lang="it-IT" sz="1800" dirty="0" smtClean="0"/>
              <a:t>da: fonte </a:t>
            </a:r>
            <a:r>
              <a:rPr lang="it-IT" sz="1800" dirty="0"/>
              <a:t>di emissione di onde elettromagnetiche che si propagano nel materiale di cui è fatto il sottosuolo, un'antenna che invia </a:t>
            </a:r>
            <a:r>
              <a:rPr lang="it-IT" sz="1800" dirty="0" smtClean="0"/>
              <a:t>impulsi. </a:t>
            </a:r>
            <a:r>
              <a:rPr lang="it-IT" sz="1800" dirty="0"/>
              <a:t>In cima ad esso è posizionato un monitor in grado di far controllare i segnali che il georadar capta nel suo cammino. </a:t>
            </a:r>
            <a:r>
              <a:rPr lang="it-IT" sz="1800" dirty="0" smtClean="0"/>
              <a:t>I </a:t>
            </a:r>
            <a:r>
              <a:rPr lang="it-IT" sz="1800" dirty="0"/>
              <a:t>dati ottenuti devono essere elaborati da appositi software per ottenere, anche graficamente, una sezione di ciò che è stato indagato.</a:t>
            </a:r>
            <a:br>
              <a:rPr lang="it-IT" sz="1800" dirty="0"/>
            </a:br>
            <a:endParaRPr lang="it-IT" sz="1800" dirty="0"/>
          </a:p>
        </p:txBody>
      </p:sp>
    </p:spTree>
    <p:extLst>
      <p:ext uri="{BB962C8B-B14F-4D97-AF65-F5344CB8AC3E}">
        <p14:creationId xmlns:p14="http://schemas.microsoft.com/office/powerpoint/2010/main" val="130640781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20110516-georadar-1-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40" y="450629"/>
            <a:ext cx="5279520" cy="3959640"/>
          </a:xfrm>
          <a:prstGeom prst="rect">
            <a:avLst/>
          </a:prstGeom>
        </p:spPr>
      </p:pic>
      <p:pic>
        <p:nvPicPr>
          <p:cNvPr id="9" name="Immagine 8" descr="20110516-georadar-2-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916" y="3111200"/>
            <a:ext cx="4463173" cy="3347380"/>
          </a:xfrm>
          <a:prstGeom prst="rect">
            <a:avLst/>
          </a:prstGeom>
        </p:spPr>
      </p:pic>
    </p:spTree>
    <p:extLst>
      <p:ext uri="{BB962C8B-B14F-4D97-AF65-F5344CB8AC3E}">
        <p14:creationId xmlns:p14="http://schemas.microsoft.com/office/powerpoint/2010/main" val="18072313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368696"/>
            <a:ext cx="8229600" cy="5727304"/>
          </a:xfrm>
        </p:spPr>
        <p:txBody>
          <a:bodyPr>
            <a:normAutofit/>
          </a:bodyPr>
          <a:lstStyle/>
          <a:p>
            <a:pPr marL="0" indent="0" algn="ctr">
              <a:buNone/>
            </a:pPr>
            <a:r>
              <a:rPr lang="it-IT" dirty="0"/>
              <a:t>La tecnologia </a:t>
            </a:r>
            <a:r>
              <a:rPr lang="it-IT" b="1" dirty="0"/>
              <a:t>laser scanner </a:t>
            </a:r>
            <a:r>
              <a:rPr lang="it-IT" dirty="0"/>
              <a:t>rappresenta la metodologia di rilievo ad oggi più </a:t>
            </a:r>
            <a:r>
              <a:rPr lang="it-IT" dirty="0" smtClean="0"/>
              <a:t>precisa	. Permette </a:t>
            </a:r>
            <a:r>
              <a:rPr lang="it-IT" dirty="0"/>
              <a:t>di pianificare in modo totalmente innovativo il processo di registrazione, analisi e archiviazione dei dati e proponendo rilievi digitali tridimensionali </a:t>
            </a:r>
            <a:r>
              <a:rPr lang="it-IT" dirty="0" err="1"/>
              <a:t>georeferenziati</a:t>
            </a:r>
            <a:r>
              <a:rPr lang="it-IT" dirty="0"/>
              <a:t> collegabili a database specifici in modo da creare dei </a:t>
            </a:r>
            <a:r>
              <a:rPr lang="it-IT" dirty="0" smtClean="0"/>
              <a:t>GIS - </a:t>
            </a:r>
            <a:r>
              <a:rPr lang="it-IT" dirty="0" err="1"/>
              <a:t>Geographic</a:t>
            </a:r>
            <a:r>
              <a:rPr lang="it-IT" dirty="0"/>
              <a:t> Information System</a:t>
            </a:r>
            <a:r>
              <a:rPr lang="it-IT" dirty="0" smtClean="0"/>
              <a:t> - facilmente </a:t>
            </a:r>
            <a:r>
              <a:rPr lang="it-IT" dirty="0"/>
              <a:t>interrogabili.</a:t>
            </a:r>
            <a:br>
              <a:rPr lang="it-IT" dirty="0"/>
            </a:br>
            <a:r>
              <a:rPr lang="it-IT" dirty="0" smtClean="0"/>
              <a:t>Oltre </a:t>
            </a:r>
            <a:r>
              <a:rPr lang="it-IT" dirty="0"/>
              <a:t>al rilievo e alla catalogazione, il rilievo laser di un sito archeologico permette la creazione di un modello tridimensionale navigabile utile alla realizzazione di un museo virtuale dello scavo consultabile on line dagli utenti. </a:t>
            </a:r>
          </a:p>
        </p:txBody>
      </p:sp>
    </p:spTree>
    <p:extLst>
      <p:ext uri="{BB962C8B-B14F-4D97-AF65-F5344CB8AC3E}">
        <p14:creationId xmlns:p14="http://schemas.microsoft.com/office/powerpoint/2010/main" val="35828707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SGM2-g.jpg"/>
          <p:cNvPicPr>
            <a:picLocks noGrp="1" noChangeAspect="1"/>
          </p:cNvPicPr>
          <p:nvPr>
            <p:ph idx="1"/>
          </p:nvPr>
        </p:nvPicPr>
        <p:blipFill>
          <a:blip r:embed="rId2">
            <a:extLst>
              <a:ext uri="{28A0092B-C50C-407E-A947-70E740481C1C}">
                <a14:useLocalDpi xmlns:a14="http://schemas.microsoft.com/office/drawing/2010/main" val="0"/>
              </a:ext>
            </a:extLst>
          </a:blip>
          <a:srcRect l="1625" r="1625"/>
          <a:stretch>
            <a:fillRect/>
          </a:stretch>
        </p:blipFill>
        <p:spPr>
          <a:xfrm>
            <a:off x="160167" y="786608"/>
            <a:ext cx="8796982" cy="4887212"/>
          </a:xfrm>
        </p:spPr>
      </p:pic>
    </p:spTree>
    <p:extLst>
      <p:ext uri="{BB962C8B-B14F-4D97-AF65-F5344CB8AC3E}">
        <p14:creationId xmlns:p14="http://schemas.microsoft.com/office/powerpoint/2010/main" val="42186752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68117"/>
            <a:ext cx="8229600" cy="5847926"/>
          </a:xfrm>
        </p:spPr>
        <p:txBody>
          <a:bodyPr>
            <a:normAutofit fontScale="85000" lnSpcReduction="10000"/>
          </a:bodyPr>
          <a:lstStyle/>
          <a:p>
            <a:pPr marL="0" indent="0" algn="ctr">
              <a:lnSpc>
                <a:spcPct val="160000"/>
              </a:lnSpc>
              <a:buNone/>
            </a:pPr>
            <a:r>
              <a:rPr lang="it-IT" sz="1900" dirty="0"/>
              <a:t>Nel campo </a:t>
            </a:r>
            <a:r>
              <a:rPr lang="it-IT" sz="1900" dirty="0" smtClean="0"/>
              <a:t>dell’archeologia </a:t>
            </a:r>
            <a:r>
              <a:rPr lang="it-IT" sz="1900" dirty="0"/>
              <a:t>la fotografia aerea è uno strumento di indagine che consente di evidenziare tracce, non percepibili da terra, di resti interrati. Permette inoltre di cogliere, con una visione d'insieme, i reciproci rapporti spaziali dei ritrovamenti portati alla luce</a:t>
            </a:r>
            <a:r>
              <a:rPr lang="it-IT" sz="1900" dirty="0" smtClean="0"/>
              <a:t>.</a:t>
            </a:r>
          </a:p>
          <a:p>
            <a:pPr marL="0" indent="0" algn="ctr">
              <a:lnSpc>
                <a:spcPct val="160000"/>
              </a:lnSpc>
              <a:buNone/>
            </a:pPr>
            <a:r>
              <a:rPr lang="it-IT" sz="1900" dirty="0" smtClean="0"/>
              <a:t>Le fotografie, </a:t>
            </a:r>
            <a:r>
              <a:rPr lang="it-IT" sz="1900" dirty="0"/>
              <a:t>possono essere riprese verticalmente, o obliquamente. I migliori effetti si ottengono con fotografie scattate in diverse stagioni dell'anno e spesso possono essere utili immagini scattate al tramonto o all'alba, in condizioni di luce radente. Si possono utilizzare tecniche di ripresa </a:t>
            </a:r>
            <a:r>
              <a:rPr lang="it-IT" sz="1900" dirty="0" smtClean="0"/>
              <a:t>all’infrarosso (termografia) </a:t>
            </a:r>
            <a:r>
              <a:rPr lang="it-IT" sz="1900" dirty="0"/>
              <a:t>che evidenziano le differenze termiche e di umidità nel terreno</a:t>
            </a:r>
            <a:r>
              <a:rPr lang="it-IT" sz="1900" dirty="0" smtClean="0"/>
              <a:t>.</a:t>
            </a:r>
          </a:p>
          <a:p>
            <a:pPr marL="0" indent="0" algn="ctr">
              <a:lnSpc>
                <a:spcPct val="160000"/>
              </a:lnSpc>
              <a:buNone/>
            </a:pPr>
            <a:endParaRPr lang="it-IT" sz="1900" dirty="0" smtClean="0"/>
          </a:p>
          <a:p>
            <a:pPr marL="0" indent="0" algn="ctr">
              <a:lnSpc>
                <a:spcPct val="160000"/>
              </a:lnSpc>
              <a:buNone/>
            </a:pPr>
            <a:r>
              <a:rPr lang="it-IT" sz="1900" dirty="0"/>
              <a:t>I resti sepolti possono essere individuati per la presenza di minimi rilievi nel terreno in corrispondenza del sottostante materiale più compatto, oppure per le differenze di crescita nella vegetazione, che può essere ostacolata o rallentata nel suo sviluppo se ciò avviene in corrispondenza di resti sepolti piuttosto che in zone con terreno più profondo. Gli allineamenti di queste tracce minime si distinguono assai più efficacemente in una visione d'insieme dall'alto.</a:t>
            </a:r>
          </a:p>
          <a:p>
            <a:endParaRPr lang="it-IT" dirty="0"/>
          </a:p>
        </p:txBody>
      </p:sp>
      <p:sp>
        <p:nvSpPr>
          <p:cNvPr id="3" name="Titolo 2"/>
          <p:cNvSpPr>
            <a:spLocks noGrp="1"/>
          </p:cNvSpPr>
          <p:nvPr>
            <p:ph type="title"/>
          </p:nvPr>
        </p:nvSpPr>
        <p:spPr>
          <a:xfrm>
            <a:off x="457200" y="152400"/>
            <a:ext cx="8229600" cy="615716"/>
          </a:xfrm>
        </p:spPr>
        <p:txBody>
          <a:bodyPr>
            <a:normAutofit/>
          </a:bodyPr>
          <a:lstStyle/>
          <a:p>
            <a:pPr algn="ctr"/>
            <a:r>
              <a:rPr lang="it-IT" sz="2800" dirty="0" smtClean="0"/>
              <a:t>LA FOTOGRAFIA AEREA</a:t>
            </a:r>
            <a:endParaRPr lang="it-IT" sz="2800" dirty="0"/>
          </a:p>
        </p:txBody>
      </p:sp>
    </p:spTree>
    <p:extLst>
      <p:ext uri="{BB962C8B-B14F-4D97-AF65-F5344CB8AC3E}">
        <p14:creationId xmlns:p14="http://schemas.microsoft.com/office/powerpoint/2010/main" val="11673037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37392"/>
            <a:ext cx="8229600" cy="5358608"/>
          </a:xfrm>
        </p:spPr>
        <p:txBody>
          <a:bodyPr>
            <a:normAutofit fontScale="92500" lnSpcReduction="10000"/>
          </a:bodyPr>
          <a:lstStyle/>
          <a:p>
            <a:pPr marL="0" indent="0" algn="ctr">
              <a:buNone/>
            </a:pPr>
            <a:r>
              <a:rPr lang="it-IT" dirty="0" smtClean="0"/>
              <a:t>I SOILMARK </a:t>
            </a:r>
            <a:endParaRPr lang="it-IT" dirty="0"/>
          </a:p>
          <a:p>
            <a:pPr marL="0" indent="0" algn="ctr">
              <a:buNone/>
            </a:pPr>
            <a:r>
              <a:rPr lang="it-IT" dirty="0"/>
              <a:t>sono variazioni di colore riscontrabili sul suolo nudo</a:t>
            </a:r>
            <a:r>
              <a:rPr lang="it-IT" dirty="0" smtClean="0"/>
              <a:t>, dovute </a:t>
            </a:r>
            <a:r>
              <a:rPr lang="it-IT" dirty="0"/>
              <a:t>alla diversa composizione del terreno che </a:t>
            </a:r>
            <a:r>
              <a:rPr lang="it-IT" dirty="0" smtClean="0"/>
              <a:t>influisce </a:t>
            </a:r>
            <a:r>
              <a:rPr lang="it-IT" dirty="0"/>
              <a:t>sulla </a:t>
            </a:r>
            <a:r>
              <a:rPr lang="it-IT" dirty="0" smtClean="0"/>
              <a:t>tessitura </a:t>
            </a:r>
            <a:r>
              <a:rPr lang="it-IT" dirty="0"/>
              <a:t>e sulla capacità di trattenere e rilasciare l’umidità o sulla </a:t>
            </a:r>
            <a:r>
              <a:rPr lang="it-IT" dirty="0" smtClean="0"/>
              <a:t>riflessione </a:t>
            </a:r>
            <a:r>
              <a:rPr lang="it-IT" dirty="0"/>
              <a:t>della luce</a:t>
            </a:r>
            <a:r>
              <a:rPr lang="it-IT" dirty="0" smtClean="0"/>
              <a:t>. </a:t>
            </a:r>
          </a:p>
          <a:p>
            <a:pPr marL="0" indent="0" algn="ctr">
              <a:buNone/>
            </a:pPr>
            <a:endParaRPr lang="it-IT" dirty="0" smtClean="0"/>
          </a:p>
          <a:p>
            <a:pPr marL="0" indent="0" algn="ctr">
              <a:buNone/>
            </a:pPr>
            <a:r>
              <a:rPr lang="it-IT" dirty="0" smtClean="0"/>
              <a:t>I CROPMARK </a:t>
            </a:r>
            <a:endParaRPr lang="it-IT" dirty="0"/>
          </a:p>
          <a:p>
            <a:pPr marL="0" indent="0" algn="ctr">
              <a:buNone/>
            </a:pPr>
            <a:r>
              <a:rPr lang="it-IT" dirty="0"/>
              <a:t>sono variazioni del colore e/o della crescita delle </a:t>
            </a:r>
            <a:r>
              <a:rPr lang="it-IT" dirty="0" smtClean="0"/>
              <a:t>colture </a:t>
            </a:r>
            <a:r>
              <a:rPr lang="it-IT" dirty="0"/>
              <a:t>agricole, che possono suggerire la presenza di elementi </a:t>
            </a:r>
            <a:r>
              <a:rPr lang="it-IT" dirty="0" smtClean="0"/>
              <a:t>archeologici</a:t>
            </a:r>
            <a:r>
              <a:rPr lang="it-IT" dirty="0"/>
              <a:t>, o di diversa natura, nel sottosuolo. È un fenomeno </a:t>
            </a:r>
            <a:r>
              <a:rPr lang="it-IT" dirty="0" smtClean="0"/>
              <a:t>osservabile nelle </a:t>
            </a:r>
            <a:r>
              <a:rPr lang="it-IT" dirty="0"/>
              <a:t>settimane immediatamente precedenti la mietitura delle </a:t>
            </a:r>
            <a:r>
              <a:rPr lang="it-IT" dirty="0" smtClean="0"/>
              <a:t>colture e </a:t>
            </a:r>
            <a:r>
              <a:rPr lang="it-IT" dirty="0"/>
              <a:t>dà origine </a:t>
            </a:r>
            <a:r>
              <a:rPr lang="it-IT" dirty="0" smtClean="0"/>
              <a:t>a: </a:t>
            </a:r>
          </a:p>
          <a:p>
            <a:pPr marL="0" indent="0" algn="ctr">
              <a:buNone/>
            </a:pPr>
            <a:r>
              <a:rPr lang="it-IT" dirty="0" err="1" smtClean="0"/>
              <a:t>Cropmark</a:t>
            </a:r>
            <a:r>
              <a:rPr lang="it-IT" dirty="0"/>
              <a:t> </a:t>
            </a:r>
            <a:r>
              <a:rPr lang="it-IT" dirty="0" smtClean="0"/>
              <a:t>positivi</a:t>
            </a:r>
            <a:endParaRPr lang="it-IT" dirty="0"/>
          </a:p>
          <a:p>
            <a:pPr marL="0" indent="0" algn="ctr">
              <a:buNone/>
            </a:pPr>
            <a:r>
              <a:rPr lang="it-IT" dirty="0" err="1" smtClean="0"/>
              <a:t>Cropmark</a:t>
            </a:r>
            <a:r>
              <a:rPr lang="it-IT" dirty="0"/>
              <a:t> </a:t>
            </a:r>
            <a:r>
              <a:rPr lang="it-IT" dirty="0" smtClean="0"/>
              <a:t>negativi </a:t>
            </a:r>
            <a:endParaRPr lang="it-IT" dirty="0"/>
          </a:p>
          <a:p>
            <a:endParaRPr lang="it-IT" dirty="0"/>
          </a:p>
        </p:txBody>
      </p:sp>
    </p:spTree>
    <p:extLst>
      <p:ext uri="{BB962C8B-B14F-4D97-AF65-F5344CB8AC3E}">
        <p14:creationId xmlns:p14="http://schemas.microsoft.com/office/powerpoint/2010/main" val="13101017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8898" y="830091"/>
            <a:ext cx="8229600" cy="4572000"/>
          </a:xfrm>
        </p:spPr>
        <p:txBody>
          <a:bodyPr>
            <a:noAutofit/>
          </a:bodyPr>
          <a:lstStyle/>
          <a:p>
            <a:pPr marL="0" indent="0" algn="ctr">
              <a:lnSpc>
                <a:spcPct val="170000"/>
              </a:lnSpc>
              <a:buNone/>
            </a:pPr>
            <a:r>
              <a:rPr lang="it-IT" sz="2400" b="1" dirty="0" smtClean="0">
                <a:latin typeface="+mj-lt"/>
                <a:cs typeface="Calibri"/>
              </a:rPr>
              <a:t>ARCHEOLOGIA  </a:t>
            </a:r>
            <a:r>
              <a:rPr lang="it-IT" sz="2400" b="1" dirty="0" err="1" smtClean="0">
                <a:latin typeface="+mj-lt"/>
                <a:cs typeface="Calibri"/>
              </a:rPr>
              <a:t>Αρχ</a:t>
            </a:r>
            <a:r>
              <a:rPr lang="it-IT" sz="2400" b="1" dirty="0" smtClean="0">
                <a:latin typeface="+mj-lt"/>
                <a:cs typeface="Calibri"/>
              </a:rPr>
              <a:t>α</a:t>
            </a:r>
            <a:r>
              <a:rPr lang="it-IT" sz="2400" b="1" dirty="0" err="1" smtClean="0">
                <a:latin typeface="+mj-lt"/>
                <a:cs typeface="Calibri"/>
              </a:rPr>
              <a:t>ιολογί</a:t>
            </a:r>
            <a:r>
              <a:rPr lang="it-IT" sz="2400" b="1" dirty="0" smtClean="0">
                <a:latin typeface="+mj-lt"/>
                <a:cs typeface="Calibri"/>
              </a:rPr>
              <a:t>α</a:t>
            </a:r>
          </a:p>
          <a:p>
            <a:pPr marL="0" indent="0" algn="ctr">
              <a:lnSpc>
                <a:spcPct val="170000"/>
              </a:lnSpc>
              <a:buNone/>
            </a:pPr>
            <a:r>
              <a:rPr lang="it-IT" sz="2400" b="1" dirty="0" err="1" smtClean="0">
                <a:latin typeface="+mj-lt"/>
                <a:cs typeface="Calibri"/>
              </a:rPr>
              <a:t>ἀρχ</a:t>
            </a:r>
            <a:r>
              <a:rPr lang="it-IT" sz="2400" b="1" dirty="0" smtClean="0">
                <a:latin typeface="+mj-lt"/>
                <a:cs typeface="Calibri"/>
              </a:rPr>
              <a:t>α</a:t>
            </a:r>
            <a:r>
              <a:rPr lang="it-IT" sz="2400" b="1" dirty="0" err="1" smtClean="0">
                <a:latin typeface="+mj-lt"/>
                <a:cs typeface="Calibri"/>
              </a:rPr>
              <a:t>ῖος</a:t>
            </a:r>
            <a:r>
              <a:rPr lang="it-IT" sz="2400" dirty="0" smtClean="0">
                <a:latin typeface="+mj-lt"/>
                <a:cs typeface="Calibri"/>
              </a:rPr>
              <a:t> </a:t>
            </a:r>
            <a:r>
              <a:rPr lang="it-IT" sz="2400" dirty="0">
                <a:latin typeface="+mj-lt"/>
                <a:cs typeface="Calibri"/>
              </a:rPr>
              <a:t>"</a:t>
            </a:r>
            <a:r>
              <a:rPr lang="it-IT" sz="2400" dirty="0" smtClean="0">
                <a:latin typeface="+mj-lt"/>
                <a:cs typeface="Calibri"/>
              </a:rPr>
              <a:t>antico”+  </a:t>
            </a:r>
            <a:r>
              <a:rPr lang="it-IT" sz="2400" b="1" dirty="0" err="1">
                <a:latin typeface="+mj-lt"/>
                <a:cs typeface="Calibri"/>
              </a:rPr>
              <a:t>λόγος</a:t>
            </a:r>
            <a:r>
              <a:rPr lang="it-IT" sz="2400" b="1" dirty="0">
                <a:latin typeface="+mj-lt"/>
                <a:cs typeface="Calibri"/>
              </a:rPr>
              <a:t>,</a:t>
            </a:r>
            <a:r>
              <a:rPr lang="it-IT" sz="2400" dirty="0">
                <a:latin typeface="+mj-lt"/>
                <a:cs typeface="Calibri"/>
              </a:rPr>
              <a:t> "discorso" o "</a:t>
            </a:r>
            <a:r>
              <a:rPr lang="it-IT" sz="2400" dirty="0" smtClean="0">
                <a:latin typeface="+mj-lt"/>
                <a:cs typeface="Calibri"/>
              </a:rPr>
              <a:t>studio”. </a:t>
            </a:r>
          </a:p>
          <a:p>
            <a:pPr marL="0" indent="0" algn="ctr">
              <a:lnSpc>
                <a:spcPct val="170000"/>
              </a:lnSpc>
              <a:buNone/>
            </a:pPr>
            <a:r>
              <a:rPr lang="it-IT" sz="2400" dirty="0" smtClean="0">
                <a:latin typeface="+mj-lt"/>
                <a:cs typeface="Calibri"/>
              </a:rPr>
              <a:t>Scienza che </a:t>
            </a:r>
            <a:r>
              <a:rPr lang="it-IT" sz="2400" dirty="0">
                <a:latin typeface="+mj-lt"/>
                <a:cs typeface="Calibri"/>
              </a:rPr>
              <a:t>studia le </a:t>
            </a:r>
            <a:r>
              <a:rPr lang="it-IT" sz="2400" dirty="0" smtClean="0">
                <a:latin typeface="+mj-lt"/>
                <a:cs typeface="Calibri"/>
              </a:rPr>
              <a:t>civiltà e </a:t>
            </a:r>
            <a:r>
              <a:rPr lang="it-IT" sz="2400" dirty="0">
                <a:latin typeface="+mj-lt"/>
                <a:cs typeface="Calibri"/>
              </a:rPr>
              <a:t>le </a:t>
            </a:r>
            <a:r>
              <a:rPr lang="it-IT" sz="2400" dirty="0" smtClean="0">
                <a:latin typeface="+mj-lt"/>
                <a:cs typeface="Calibri"/>
              </a:rPr>
              <a:t>culture umane </a:t>
            </a:r>
            <a:r>
              <a:rPr lang="it-IT" sz="2400" dirty="0">
                <a:latin typeface="+mj-lt"/>
                <a:cs typeface="Calibri"/>
              </a:rPr>
              <a:t>del passato e le loro relazioni con l'ambiente circostante, mediante la raccolta, la documentazione e l'analisi delle tracce materiali che hanno lasciato </a:t>
            </a:r>
            <a:endParaRPr lang="it-IT" sz="2400" dirty="0" smtClean="0">
              <a:latin typeface="+mj-lt"/>
              <a:cs typeface="Calibri"/>
            </a:endParaRPr>
          </a:p>
          <a:p>
            <a:pPr marL="0" indent="0" algn="ctr">
              <a:lnSpc>
                <a:spcPct val="170000"/>
              </a:lnSpc>
              <a:buNone/>
            </a:pPr>
            <a:r>
              <a:rPr lang="it-IT" sz="2400" dirty="0" smtClean="0">
                <a:latin typeface="+mj-lt"/>
                <a:cs typeface="Calibri"/>
              </a:rPr>
              <a:t>(architettura, </a:t>
            </a:r>
            <a:r>
              <a:rPr lang="it-IT" sz="2400" dirty="0">
                <a:latin typeface="+mj-lt"/>
                <a:cs typeface="Calibri"/>
              </a:rPr>
              <a:t>manufatti, resti biologici e umani)</a:t>
            </a:r>
            <a:r>
              <a:rPr lang="it-IT" sz="2400" dirty="0" smtClean="0">
                <a:latin typeface="+mj-lt"/>
                <a:cs typeface="Calibri"/>
              </a:rPr>
              <a:t>.</a:t>
            </a:r>
          </a:p>
          <a:p>
            <a:pPr marL="0" indent="0" algn="ctr">
              <a:lnSpc>
                <a:spcPct val="170000"/>
              </a:lnSpc>
              <a:buNone/>
            </a:pPr>
            <a:r>
              <a:rPr lang="it-IT" sz="2400" dirty="0" smtClean="0">
                <a:latin typeface="+mj-lt"/>
                <a:cs typeface="Calibri"/>
              </a:rPr>
              <a:t>L’archeologo è colui che si occupa di questa scienza.</a:t>
            </a:r>
            <a:endParaRPr lang="it-IT" sz="2400" dirty="0">
              <a:latin typeface="+mj-lt"/>
              <a:cs typeface="Calibri"/>
            </a:endParaRPr>
          </a:p>
        </p:txBody>
      </p:sp>
      <p:sp>
        <p:nvSpPr>
          <p:cNvPr id="3" name="Titolo 2"/>
          <p:cNvSpPr>
            <a:spLocks noGrp="1"/>
          </p:cNvSpPr>
          <p:nvPr>
            <p:ph type="title"/>
          </p:nvPr>
        </p:nvSpPr>
        <p:spPr>
          <a:xfrm>
            <a:off x="457200" y="220107"/>
            <a:ext cx="8229600" cy="871755"/>
          </a:xfrm>
        </p:spPr>
        <p:txBody>
          <a:bodyPr>
            <a:noAutofit/>
          </a:bodyPr>
          <a:lstStyle/>
          <a:p>
            <a:pPr algn="ctr"/>
            <a:r>
              <a:rPr lang="it-IT" sz="2400" b="1" dirty="0" smtClean="0"/>
              <a:t/>
            </a:r>
            <a:br>
              <a:rPr lang="it-IT" sz="2400" b="1" dirty="0" smtClean="0"/>
            </a:br>
            <a:endParaRPr lang="it-IT" sz="2400" b="1" dirty="0">
              <a:latin typeface="Calibri"/>
              <a:cs typeface="Calibri"/>
            </a:endParaRPr>
          </a:p>
        </p:txBody>
      </p:sp>
    </p:spTree>
    <p:extLst>
      <p:ext uri="{BB962C8B-B14F-4D97-AF65-F5344CB8AC3E}">
        <p14:creationId xmlns:p14="http://schemas.microsoft.com/office/powerpoint/2010/main" val="82575649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FOTO AEREA.jpg"/>
          <p:cNvPicPr>
            <a:picLocks noGrp="1" noChangeAspect="1"/>
          </p:cNvPicPr>
          <p:nvPr>
            <p:ph idx="1"/>
          </p:nvPr>
        </p:nvPicPr>
        <p:blipFill>
          <a:blip r:embed="rId2">
            <a:extLst>
              <a:ext uri="{28A0092B-C50C-407E-A947-70E740481C1C}">
                <a14:useLocalDpi xmlns:a14="http://schemas.microsoft.com/office/drawing/2010/main" val="0"/>
              </a:ext>
            </a:extLst>
          </a:blip>
          <a:srcRect t="6082" b="6082"/>
          <a:stretch>
            <a:fillRect/>
          </a:stretch>
        </p:blipFill>
        <p:spPr>
          <a:xfrm>
            <a:off x="313306" y="942223"/>
            <a:ext cx="8373494" cy="4651941"/>
          </a:xfrm>
        </p:spPr>
      </p:pic>
    </p:spTree>
    <p:extLst>
      <p:ext uri="{BB962C8B-B14F-4D97-AF65-F5344CB8AC3E}">
        <p14:creationId xmlns:p14="http://schemas.microsoft.com/office/powerpoint/2010/main" val="25684012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ropmark strutture murari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773" y="956499"/>
            <a:ext cx="3526240" cy="2644680"/>
          </a:xfrm>
          <a:prstGeom prst="rect">
            <a:avLst/>
          </a:prstGeom>
        </p:spPr>
      </p:pic>
      <p:pic>
        <p:nvPicPr>
          <p:cNvPr id="5" name="Immagine 4" descr="Diagramm_bewuch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91" y="3957898"/>
            <a:ext cx="5305961" cy="2507067"/>
          </a:xfrm>
          <a:prstGeom prst="rect">
            <a:avLst/>
          </a:prstGeom>
        </p:spPr>
      </p:pic>
      <p:pic>
        <p:nvPicPr>
          <p:cNvPr id="7" name="Immagine 6"/>
          <p:cNvPicPr>
            <a:picLocks noChangeAspect="1"/>
          </p:cNvPicPr>
          <p:nvPr/>
        </p:nvPicPr>
        <p:blipFill>
          <a:blip r:embed="rId4"/>
          <a:stretch>
            <a:fillRect/>
          </a:stretch>
        </p:blipFill>
        <p:spPr>
          <a:xfrm>
            <a:off x="408339" y="273779"/>
            <a:ext cx="4394200" cy="3327400"/>
          </a:xfrm>
          <a:prstGeom prst="rect">
            <a:avLst/>
          </a:prstGeom>
        </p:spPr>
      </p:pic>
    </p:spTree>
    <p:extLst>
      <p:ext uri="{BB962C8B-B14F-4D97-AF65-F5344CB8AC3E}">
        <p14:creationId xmlns:p14="http://schemas.microsoft.com/office/powerpoint/2010/main" val="25488100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63866" y="1136812"/>
            <a:ext cx="8229600" cy="5315365"/>
          </a:xfrm>
        </p:spPr>
        <p:txBody>
          <a:bodyPr>
            <a:normAutofit lnSpcReduction="10000"/>
          </a:bodyPr>
          <a:lstStyle/>
          <a:p>
            <a:pPr marL="0" indent="0" algn="ctr">
              <a:lnSpc>
                <a:spcPct val="160000"/>
              </a:lnSpc>
              <a:buNone/>
            </a:pPr>
            <a:r>
              <a:rPr lang="it-IT" dirty="0" smtClean="0"/>
              <a:t>L'archeologo </a:t>
            </a:r>
            <a:r>
              <a:rPr lang="it-IT" dirty="0"/>
              <a:t>non può essere soltanto uno </a:t>
            </a:r>
            <a:r>
              <a:rPr lang="it-IT" dirty="0" smtClean="0"/>
              <a:t>scavatore.</a:t>
            </a:r>
          </a:p>
          <a:p>
            <a:pPr marL="0" indent="0" algn="ctr">
              <a:lnSpc>
                <a:spcPct val="160000"/>
              </a:lnSpc>
              <a:buNone/>
            </a:pPr>
            <a:r>
              <a:rPr lang="it-IT" dirty="0" smtClean="0"/>
              <a:t> E’ </a:t>
            </a:r>
            <a:r>
              <a:rPr lang="it-IT" dirty="0"/>
              <a:t>prima di tutto uno storico, che consulta quel particolare archivio che è la terra, con quanto essa contiene. </a:t>
            </a:r>
            <a:endParaRPr lang="it-IT" dirty="0" smtClean="0"/>
          </a:p>
          <a:p>
            <a:pPr marL="0" indent="0" algn="ctr">
              <a:lnSpc>
                <a:spcPct val="160000"/>
              </a:lnSpc>
              <a:buNone/>
            </a:pPr>
            <a:r>
              <a:rPr lang="it-IT" dirty="0" smtClean="0"/>
              <a:t>Lo scavo </a:t>
            </a:r>
            <a:r>
              <a:rPr lang="it-IT" u="sng" dirty="0" smtClean="0"/>
              <a:t>è </a:t>
            </a:r>
            <a:r>
              <a:rPr lang="it-IT" u="sng" dirty="0"/>
              <a:t>una delle fasi dell'indagine</a:t>
            </a:r>
            <a:r>
              <a:rPr lang="it-IT" dirty="0"/>
              <a:t>, che deve essere preceduta da un'accurata preparazione nella raccolta dei dati, dalla lettura e dallo studio della documentazione storica, di ogni </a:t>
            </a:r>
            <a:r>
              <a:rPr lang="it-IT" dirty="0" smtClean="0"/>
              <a:t>tipo</a:t>
            </a:r>
            <a:endParaRPr lang="it-IT" dirty="0"/>
          </a:p>
        </p:txBody>
      </p:sp>
      <p:sp>
        <p:nvSpPr>
          <p:cNvPr id="3" name="Titolo 2"/>
          <p:cNvSpPr>
            <a:spLocks noGrp="1"/>
          </p:cNvSpPr>
          <p:nvPr>
            <p:ph type="title"/>
          </p:nvPr>
        </p:nvSpPr>
        <p:spPr>
          <a:xfrm>
            <a:off x="768188" y="460871"/>
            <a:ext cx="7825278" cy="675942"/>
          </a:xfrm>
        </p:spPr>
        <p:txBody>
          <a:bodyPr>
            <a:normAutofit fontScale="90000"/>
          </a:bodyPr>
          <a:lstStyle/>
          <a:p>
            <a:pPr algn="ctr"/>
            <a:r>
              <a:rPr lang="it-IT" b="1" dirty="0" smtClean="0"/>
              <a:t/>
            </a:r>
            <a:br>
              <a:rPr lang="it-IT" b="1" dirty="0" smtClean="0"/>
            </a:br>
            <a:r>
              <a:rPr lang="it-IT" b="1" dirty="0"/>
              <a:t/>
            </a:r>
            <a:br>
              <a:rPr lang="it-IT" b="1" dirty="0"/>
            </a:br>
            <a:endParaRPr lang="it-IT" dirty="0"/>
          </a:p>
        </p:txBody>
      </p:sp>
      <p:sp>
        <p:nvSpPr>
          <p:cNvPr id="4" name="CasellaDiTesto 3"/>
          <p:cNvSpPr txBox="1"/>
          <p:nvPr/>
        </p:nvSpPr>
        <p:spPr>
          <a:xfrm>
            <a:off x="1505649" y="449410"/>
            <a:ext cx="6524478" cy="830997"/>
          </a:xfrm>
          <a:prstGeom prst="rect">
            <a:avLst/>
          </a:prstGeom>
          <a:noFill/>
        </p:spPr>
        <p:txBody>
          <a:bodyPr wrap="square" rtlCol="0">
            <a:spAutoFit/>
          </a:bodyPr>
          <a:lstStyle/>
          <a:p>
            <a:pPr algn="ctr"/>
            <a:r>
              <a:rPr lang="it-IT" sz="2400" b="1" dirty="0"/>
              <a:t>La ricerca archeologica: non </a:t>
            </a:r>
            <a:r>
              <a:rPr lang="it-IT" sz="2400" b="1" dirty="0" smtClean="0"/>
              <a:t>è solo </a:t>
            </a:r>
            <a:r>
              <a:rPr lang="it-IT" sz="2400" b="1" dirty="0"/>
              <a:t>scavo!</a:t>
            </a:r>
            <a:r>
              <a:rPr lang="it-IT" sz="2400" dirty="0"/>
              <a:t/>
            </a:r>
            <a:br>
              <a:rPr lang="it-IT" sz="2400" dirty="0"/>
            </a:br>
            <a:endParaRPr lang="it-IT" sz="2400" dirty="0"/>
          </a:p>
        </p:txBody>
      </p:sp>
    </p:spTree>
    <p:extLst>
      <p:ext uri="{BB962C8B-B14F-4D97-AF65-F5344CB8AC3E}">
        <p14:creationId xmlns:p14="http://schemas.microsoft.com/office/powerpoint/2010/main" val="800199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20000"/>
          </a:bodyPr>
          <a:lstStyle/>
          <a:p>
            <a:pPr marL="0" indent="0" algn="ctr">
              <a:lnSpc>
                <a:spcPct val="150000"/>
              </a:lnSpc>
              <a:buNone/>
            </a:pPr>
            <a:r>
              <a:rPr lang="it-IT" dirty="0"/>
              <a:t>La </a:t>
            </a:r>
            <a:r>
              <a:rPr lang="it-IT" b="1" dirty="0" smtClean="0"/>
              <a:t>Storia</a:t>
            </a:r>
            <a:r>
              <a:rPr lang="it-IT" dirty="0"/>
              <a:t> </a:t>
            </a:r>
            <a:r>
              <a:rPr lang="it-IT" dirty="0" smtClean="0"/>
              <a:t>è </a:t>
            </a:r>
            <a:r>
              <a:rPr lang="it-IT" dirty="0"/>
              <a:t>un </a:t>
            </a:r>
            <a:r>
              <a:rPr lang="it-IT" dirty="0" smtClean="0"/>
              <a:t>insieme </a:t>
            </a:r>
            <a:r>
              <a:rPr lang="it-IT" dirty="0"/>
              <a:t>di </a:t>
            </a:r>
            <a:r>
              <a:rPr lang="it-IT" dirty="0" smtClean="0"/>
              <a:t>fatti che </a:t>
            </a:r>
            <a:r>
              <a:rPr lang="it-IT" dirty="0"/>
              <a:t>seguono un </a:t>
            </a:r>
            <a:r>
              <a:rPr lang="it-IT" dirty="0" smtClean="0"/>
              <a:t>ordine cronologico, </a:t>
            </a:r>
            <a:r>
              <a:rPr lang="it-IT" dirty="0"/>
              <a:t>cioè legato al passare del tempo.</a:t>
            </a:r>
          </a:p>
          <a:p>
            <a:pPr marL="0" indent="0" algn="ctr">
              <a:lnSpc>
                <a:spcPct val="150000"/>
              </a:lnSpc>
              <a:buNone/>
            </a:pPr>
            <a:r>
              <a:rPr lang="it-IT" dirty="0"/>
              <a:t>I protagonisti della Storia sono gli </a:t>
            </a:r>
            <a:r>
              <a:rPr lang="it-IT" dirty="0" smtClean="0"/>
              <a:t>uomini.</a:t>
            </a:r>
            <a:endParaRPr lang="it-IT" dirty="0"/>
          </a:p>
          <a:p>
            <a:pPr marL="0" indent="0" algn="ctr">
              <a:lnSpc>
                <a:spcPct val="150000"/>
              </a:lnSpc>
              <a:buNone/>
            </a:pPr>
            <a:r>
              <a:rPr lang="it-IT" dirty="0" smtClean="0"/>
              <a:t>Per </a:t>
            </a:r>
            <a:r>
              <a:rPr lang="it-IT" dirty="0"/>
              <a:t>ricostruire la Storia occorre seguire un </a:t>
            </a:r>
            <a:r>
              <a:rPr lang="it-IT" dirty="0" smtClean="0"/>
              <a:t>METODO rigoroso, analizzare </a:t>
            </a:r>
            <a:r>
              <a:rPr lang="it-IT" dirty="0"/>
              <a:t>e studiare quello che resta del </a:t>
            </a:r>
            <a:r>
              <a:rPr lang="it-IT" dirty="0" smtClean="0"/>
              <a:t>passato</a:t>
            </a:r>
            <a:r>
              <a:rPr lang="it-IT" dirty="0"/>
              <a:t>, </a:t>
            </a:r>
            <a:endParaRPr lang="it-IT" dirty="0" smtClean="0"/>
          </a:p>
          <a:p>
            <a:pPr marL="0" indent="0" algn="ctr">
              <a:lnSpc>
                <a:spcPct val="150000"/>
              </a:lnSpc>
              <a:buNone/>
            </a:pPr>
            <a:r>
              <a:rPr lang="it-IT" dirty="0" smtClean="0"/>
              <a:t>cioè </a:t>
            </a:r>
            <a:r>
              <a:rPr lang="it-IT" dirty="0"/>
              <a:t>i </a:t>
            </a:r>
            <a:r>
              <a:rPr lang="it-IT" dirty="0" smtClean="0"/>
              <a:t>reperti(</a:t>
            </a:r>
            <a:r>
              <a:rPr lang="it-IT" dirty="0"/>
              <a:t>= ritrovamenti). </a:t>
            </a:r>
          </a:p>
          <a:p>
            <a:pPr marL="0" indent="0" algn="ctr">
              <a:lnSpc>
                <a:spcPct val="150000"/>
              </a:lnSpc>
              <a:buNone/>
            </a:pPr>
            <a:r>
              <a:rPr lang="it-IT" dirty="0"/>
              <a:t>Questi reperti sono una fonte di conoscenza, ecco perché </a:t>
            </a:r>
            <a:r>
              <a:rPr lang="it-IT" dirty="0" smtClean="0"/>
              <a:t>sono </a:t>
            </a:r>
            <a:r>
              <a:rPr lang="it-IT" dirty="0"/>
              <a:t>chiamati </a:t>
            </a:r>
            <a:r>
              <a:rPr lang="it-IT" dirty="0" smtClean="0"/>
              <a:t>fonti</a:t>
            </a:r>
            <a:endParaRPr lang="it-IT" dirty="0"/>
          </a:p>
          <a:p>
            <a:pPr marL="0" indent="0" algn="ctr">
              <a:lnSpc>
                <a:spcPct val="150000"/>
              </a:lnSpc>
              <a:buNone/>
            </a:pPr>
            <a:r>
              <a:rPr lang="it-IT" dirty="0"/>
              <a:t>. </a:t>
            </a:r>
          </a:p>
          <a:p>
            <a:pPr marL="0" indent="0">
              <a:buNone/>
            </a:pPr>
            <a:endParaRPr lang="it-IT" dirty="0"/>
          </a:p>
        </p:txBody>
      </p:sp>
      <p:sp>
        <p:nvSpPr>
          <p:cNvPr id="3" name="Titolo 2"/>
          <p:cNvSpPr>
            <a:spLocks noGrp="1"/>
          </p:cNvSpPr>
          <p:nvPr>
            <p:ph type="title"/>
          </p:nvPr>
        </p:nvSpPr>
        <p:spPr/>
        <p:txBody>
          <a:bodyPr/>
          <a:lstStyle/>
          <a:p>
            <a:pPr algn="ctr"/>
            <a:r>
              <a:rPr lang="it-IT" dirty="0" smtClean="0"/>
              <a:t>STORIA /ARCHEOLOGIA</a:t>
            </a:r>
            <a:endParaRPr lang="it-IT" dirty="0"/>
          </a:p>
        </p:txBody>
      </p:sp>
    </p:spTree>
    <p:extLst>
      <p:ext uri="{BB962C8B-B14F-4D97-AF65-F5344CB8AC3E}">
        <p14:creationId xmlns:p14="http://schemas.microsoft.com/office/powerpoint/2010/main" val="39303230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91015"/>
            <a:ext cx="8229600" cy="5204985"/>
          </a:xfrm>
        </p:spPr>
        <p:txBody>
          <a:bodyPr>
            <a:normAutofit fontScale="92500" lnSpcReduction="20000"/>
          </a:bodyPr>
          <a:lstStyle/>
          <a:p>
            <a:pPr marL="0" indent="0" algn="ctr">
              <a:buNone/>
            </a:pPr>
            <a:endParaRPr lang="it-IT" dirty="0"/>
          </a:p>
          <a:p>
            <a:pPr marL="0" indent="0" algn="ctr">
              <a:buNone/>
            </a:pPr>
            <a:r>
              <a:rPr lang="it-IT" dirty="0"/>
              <a:t>Lo </a:t>
            </a:r>
            <a:r>
              <a:rPr lang="it-IT" dirty="0" smtClean="0"/>
              <a:t> </a:t>
            </a:r>
            <a:r>
              <a:rPr lang="it-IT" b="1" dirty="0" smtClean="0"/>
              <a:t>storico</a:t>
            </a:r>
            <a:r>
              <a:rPr lang="it-IT" dirty="0"/>
              <a:t> </a:t>
            </a:r>
            <a:r>
              <a:rPr lang="it-IT" dirty="0" smtClean="0"/>
              <a:t>studia </a:t>
            </a:r>
            <a:r>
              <a:rPr lang="it-IT" dirty="0"/>
              <a:t>gli avvenimenti del passato e li riordina </a:t>
            </a:r>
            <a:r>
              <a:rPr lang="it-IT" dirty="0" smtClean="0"/>
              <a:t>nel </a:t>
            </a:r>
            <a:r>
              <a:rPr lang="it-IT" dirty="0"/>
              <a:t>tempo</a:t>
            </a:r>
            <a:r>
              <a:rPr lang="it-IT" dirty="0" smtClean="0"/>
              <a:t>.</a:t>
            </a:r>
          </a:p>
          <a:p>
            <a:pPr marL="0" indent="0" algn="ctr">
              <a:buNone/>
            </a:pPr>
            <a:endParaRPr lang="it-IT" dirty="0"/>
          </a:p>
          <a:p>
            <a:pPr marL="0" indent="0" algn="ctr">
              <a:buNone/>
            </a:pPr>
            <a:r>
              <a:rPr lang="it-IT" dirty="0" smtClean="0"/>
              <a:t>L’</a:t>
            </a:r>
            <a:r>
              <a:rPr lang="it-IT" b="1" dirty="0" smtClean="0"/>
              <a:t>archeologo</a:t>
            </a:r>
            <a:r>
              <a:rPr lang="it-IT" dirty="0" smtClean="0"/>
              <a:t> studia </a:t>
            </a:r>
            <a:r>
              <a:rPr lang="it-IT" dirty="0"/>
              <a:t>i resti di civiltà del passato</a:t>
            </a:r>
            <a:r>
              <a:rPr lang="it-IT" dirty="0" smtClean="0"/>
              <a:t>.</a:t>
            </a:r>
          </a:p>
          <a:p>
            <a:pPr marL="0" indent="0" algn="ctr">
              <a:buNone/>
            </a:pPr>
            <a:endParaRPr lang="it-IT" dirty="0"/>
          </a:p>
          <a:p>
            <a:pPr marL="0" indent="0" algn="ctr">
              <a:buNone/>
            </a:pPr>
            <a:r>
              <a:rPr lang="it-IT" dirty="0" smtClean="0"/>
              <a:t>Il </a:t>
            </a:r>
            <a:r>
              <a:rPr lang="it-IT" b="1" dirty="0" smtClean="0"/>
              <a:t>paleontologo</a:t>
            </a:r>
            <a:r>
              <a:rPr lang="it-IT" dirty="0"/>
              <a:t> </a:t>
            </a:r>
            <a:r>
              <a:rPr lang="it-IT" dirty="0" smtClean="0"/>
              <a:t>studia </a:t>
            </a:r>
            <a:r>
              <a:rPr lang="it-IT" dirty="0"/>
              <a:t>i resti fossili, cioè animali o </a:t>
            </a:r>
            <a:r>
              <a:rPr lang="it-IT" dirty="0" smtClean="0"/>
              <a:t>piante </a:t>
            </a:r>
            <a:r>
              <a:rPr lang="it-IT" dirty="0"/>
              <a:t>rimasti intrappolati nel terreno e nelle rocce per </a:t>
            </a:r>
            <a:r>
              <a:rPr lang="it-IT" dirty="0" smtClean="0"/>
              <a:t>millenni.</a:t>
            </a:r>
          </a:p>
          <a:p>
            <a:pPr marL="0" indent="0" algn="ctr">
              <a:buNone/>
            </a:pPr>
            <a:endParaRPr lang="it-IT" dirty="0"/>
          </a:p>
          <a:p>
            <a:pPr marL="0" indent="0" algn="ctr">
              <a:buNone/>
            </a:pPr>
            <a:r>
              <a:rPr lang="it-IT" dirty="0" smtClean="0"/>
              <a:t>Il </a:t>
            </a:r>
            <a:r>
              <a:rPr lang="it-IT" b="1" dirty="0" smtClean="0"/>
              <a:t>geologo</a:t>
            </a:r>
            <a:r>
              <a:rPr lang="it-IT" dirty="0"/>
              <a:t> </a:t>
            </a:r>
            <a:r>
              <a:rPr lang="it-IT" dirty="0" smtClean="0"/>
              <a:t>studia </a:t>
            </a:r>
            <a:r>
              <a:rPr lang="it-IT" dirty="0"/>
              <a:t>il suolo, l’origine della Terra e i </a:t>
            </a:r>
            <a:r>
              <a:rPr lang="it-IT" dirty="0" smtClean="0"/>
              <a:t>suoi cambiamenti </a:t>
            </a:r>
            <a:r>
              <a:rPr lang="it-IT" dirty="0"/>
              <a:t>nel tempo</a:t>
            </a:r>
            <a:r>
              <a:rPr lang="it-IT" dirty="0" smtClean="0"/>
              <a:t>.</a:t>
            </a:r>
          </a:p>
          <a:p>
            <a:pPr marL="0" indent="0" algn="ctr">
              <a:buNone/>
            </a:pPr>
            <a:endParaRPr lang="it-IT" dirty="0"/>
          </a:p>
          <a:p>
            <a:pPr marL="0" indent="0" algn="ctr">
              <a:buNone/>
            </a:pPr>
            <a:r>
              <a:rPr lang="it-IT" dirty="0" smtClean="0"/>
              <a:t>L’ </a:t>
            </a:r>
            <a:r>
              <a:rPr lang="it-IT" b="1" dirty="0" smtClean="0"/>
              <a:t>antropologo</a:t>
            </a:r>
            <a:r>
              <a:rPr lang="it-IT" dirty="0"/>
              <a:t> </a:t>
            </a:r>
            <a:r>
              <a:rPr lang="it-IT" dirty="0" smtClean="0"/>
              <a:t>studia </a:t>
            </a:r>
            <a:r>
              <a:rPr lang="it-IT" dirty="0"/>
              <a:t>gli usi e i costumi (le abitudini di </a:t>
            </a:r>
          </a:p>
          <a:p>
            <a:pPr marL="0" indent="0" algn="ctr">
              <a:buNone/>
            </a:pPr>
            <a:r>
              <a:rPr lang="it-IT" dirty="0"/>
              <a:t>vita) </a:t>
            </a:r>
            <a:r>
              <a:rPr lang="it-IT" dirty="0" smtClean="0"/>
              <a:t>dei </a:t>
            </a:r>
            <a:r>
              <a:rPr lang="it-IT" dirty="0"/>
              <a:t>popoli del passato e i luoghi in cui sono vissuti.</a:t>
            </a:r>
          </a:p>
          <a:p>
            <a:pPr marL="0" indent="0">
              <a:buNone/>
            </a:pPr>
            <a:endParaRPr lang="it-IT" dirty="0"/>
          </a:p>
        </p:txBody>
      </p:sp>
    </p:spTree>
    <p:extLst>
      <p:ext uri="{BB962C8B-B14F-4D97-AF65-F5344CB8AC3E}">
        <p14:creationId xmlns:p14="http://schemas.microsoft.com/office/powerpoint/2010/main" val="19371991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368696"/>
            <a:ext cx="8229600" cy="5727304"/>
          </a:xfrm>
        </p:spPr>
        <p:txBody>
          <a:bodyPr>
            <a:normAutofit fontScale="92500" lnSpcReduction="10000"/>
          </a:bodyPr>
          <a:lstStyle/>
          <a:p>
            <a:pPr marL="0" indent="0" algn="ctr">
              <a:buNone/>
            </a:pPr>
            <a:r>
              <a:rPr lang="it-IT" dirty="0" smtClean="0"/>
              <a:t>L’Archeologia </a:t>
            </a:r>
            <a:r>
              <a:rPr lang="it-IT" dirty="0"/>
              <a:t>attuale è </a:t>
            </a:r>
            <a:r>
              <a:rPr lang="it-IT" dirty="0" smtClean="0"/>
              <a:t>una </a:t>
            </a:r>
            <a:r>
              <a:rPr lang="it-IT" dirty="0"/>
              <a:t>scienza autonoma che contribuisce alla ricerca storica. </a:t>
            </a:r>
            <a:endParaRPr lang="it-IT" dirty="0" smtClean="0"/>
          </a:p>
          <a:p>
            <a:pPr marL="0" indent="0" algn="ctr">
              <a:buNone/>
            </a:pPr>
            <a:r>
              <a:rPr lang="it-IT" dirty="0" smtClean="0"/>
              <a:t>Si </a:t>
            </a:r>
            <a:r>
              <a:rPr lang="it-IT" dirty="0"/>
              <a:t>divide in rami </a:t>
            </a:r>
            <a:r>
              <a:rPr lang="it-IT" dirty="0" smtClean="0"/>
              <a:t>distinti:</a:t>
            </a:r>
          </a:p>
          <a:p>
            <a:pPr marL="0" indent="0" algn="ctr">
              <a:buNone/>
            </a:pPr>
            <a:r>
              <a:rPr lang="it-IT" dirty="0" smtClean="0"/>
              <a:t>sul </a:t>
            </a:r>
            <a:r>
              <a:rPr lang="it-IT" dirty="0"/>
              <a:t>piano </a:t>
            </a:r>
            <a:r>
              <a:rPr lang="it-IT" b="1" dirty="0"/>
              <a:t>cronologico</a:t>
            </a:r>
            <a:r>
              <a:rPr lang="it-IT" dirty="0"/>
              <a:t> (per esempio, archeologia preistorica, archeologia classica, archeologia medievale</a:t>
            </a:r>
            <a:r>
              <a:rPr lang="it-IT" dirty="0" smtClean="0"/>
              <a:t>) </a:t>
            </a:r>
          </a:p>
          <a:p>
            <a:pPr marL="0" indent="0" algn="ctr">
              <a:buNone/>
            </a:pPr>
            <a:endParaRPr lang="it-IT" dirty="0" smtClean="0"/>
          </a:p>
          <a:p>
            <a:pPr marL="0" indent="0" algn="ctr">
              <a:buNone/>
            </a:pPr>
            <a:r>
              <a:rPr lang="it-IT" dirty="0" smtClean="0"/>
              <a:t>sul </a:t>
            </a:r>
            <a:r>
              <a:rPr lang="it-IT" dirty="0"/>
              <a:t>piano </a:t>
            </a:r>
            <a:r>
              <a:rPr lang="it-IT" b="1" dirty="0"/>
              <a:t>territoriale</a:t>
            </a:r>
            <a:r>
              <a:rPr lang="it-IT" dirty="0"/>
              <a:t> (egittologia, archeologia del Vicino Oriente, archeologia italica, etruscologia, archeologia della Magna Grecia, archeologia mesoamericana, archeologia iranica e così via) </a:t>
            </a:r>
            <a:endParaRPr lang="it-IT" dirty="0" smtClean="0"/>
          </a:p>
          <a:p>
            <a:pPr marL="0" indent="0" algn="ctr">
              <a:buNone/>
            </a:pPr>
            <a:endParaRPr lang="it-IT" dirty="0" smtClean="0"/>
          </a:p>
          <a:p>
            <a:pPr marL="0" indent="0" algn="ctr">
              <a:buNone/>
            </a:pPr>
            <a:r>
              <a:rPr lang="it-IT" dirty="0" smtClean="0"/>
              <a:t>sul </a:t>
            </a:r>
            <a:r>
              <a:rPr lang="it-IT" dirty="0"/>
              <a:t>piano </a:t>
            </a:r>
            <a:r>
              <a:rPr lang="it-IT" b="1" dirty="0"/>
              <a:t>tematico</a:t>
            </a:r>
            <a:r>
              <a:rPr lang="it-IT" dirty="0"/>
              <a:t> (dalla archeologia cristiana, bizantina, islamica, industriale ‒ che rientrano nella tradizione ‒ alle ultime specializzazioni quali l'archeologia dell'architettura, del potere, del commercio, del paesaggio, del tessuto). </a:t>
            </a:r>
          </a:p>
        </p:txBody>
      </p:sp>
    </p:spTree>
    <p:extLst>
      <p:ext uri="{BB962C8B-B14F-4D97-AF65-F5344CB8AC3E}">
        <p14:creationId xmlns:p14="http://schemas.microsoft.com/office/powerpoint/2010/main" val="21737696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heykiddo-it.jpg"/>
          <p:cNvPicPr>
            <a:picLocks noGrp="1" noChangeAspect="1"/>
          </p:cNvPicPr>
          <p:nvPr>
            <p:ph idx="1"/>
          </p:nvPr>
        </p:nvPicPr>
        <p:blipFill>
          <a:blip r:embed="rId2">
            <a:extLst>
              <a:ext uri="{28A0092B-C50C-407E-A947-70E740481C1C}">
                <a14:useLocalDpi xmlns:a14="http://schemas.microsoft.com/office/drawing/2010/main" val="0"/>
              </a:ext>
            </a:extLst>
          </a:blip>
          <a:srcRect l="2632" r="2632"/>
          <a:stretch>
            <a:fillRect/>
          </a:stretch>
        </p:blipFill>
        <p:spPr/>
      </p:pic>
      <p:sp>
        <p:nvSpPr>
          <p:cNvPr id="3" name="Titolo 2"/>
          <p:cNvSpPr>
            <a:spLocks noGrp="1"/>
          </p:cNvSpPr>
          <p:nvPr>
            <p:ph type="title"/>
          </p:nvPr>
        </p:nvSpPr>
        <p:spPr/>
        <p:txBody>
          <a:bodyPr/>
          <a:lstStyle/>
          <a:p>
            <a:pPr algn="ctr"/>
            <a:r>
              <a:rPr lang="it-IT" dirty="0" smtClean="0"/>
              <a:t>LO SCAVO ARCHEOLOGI O</a:t>
            </a:r>
            <a:endParaRPr lang="it-IT" dirty="0"/>
          </a:p>
        </p:txBody>
      </p:sp>
    </p:spTree>
    <p:extLst>
      <p:ext uri="{BB962C8B-B14F-4D97-AF65-F5344CB8AC3E}">
        <p14:creationId xmlns:p14="http://schemas.microsoft.com/office/powerpoint/2010/main" val="382862365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arta">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Carta.thmx</Template>
  <TotalTime>836</TotalTime>
  <Words>1882</Words>
  <Application>Microsoft Macintosh PowerPoint</Application>
  <PresentationFormat>Presentazione su schermo (4:3)</PresentationFormat>
  <Paragraphs>133</Paragraphs>
  <Slides>41</Slides>
  <Notes>0</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Carta</vt:lpstr>
      <vt:lpstr>IL MESTIERE DELL’ARCHEOLOGO</vt:lpstr>
      <vt:lpstr>Presentazione di PowerPoint</vt:lpstr>
      <vt:lpstr>Presentazione di PowerPoint</vt:lpstr>
      <vt:lpstr> </vt:lpstr>
      <vt:lpstr>  </vt:lpstr>
      <vt:lpstr>STORIA /ARCHEOLOGIA</vt:lpstr>
      <vt:lpstr>Presentazione di PowerPoint</vt:lpstr>
      <vt:lpstr>Presentazione di PowerPoint</vt:lpstr>
      <vt:lpstr>LO SCAVO ARCHEOLOGI O</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LA FOTOGRAFIA AEREA</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MESTIERE DELL’ARCHEOLOGO</dc:title>
  <dc:creator>Chiara Mattioli</dc:creator>
  <cp:lastModifiedBy>Chiara Mattioli</cp:lastModifiedBy>
  <cp:revision>41</cp:revision>
  <dcterms:created xsi:type="dcterms:W3CDTF">2016-09-20T07:55:23Z</dcterms:created>
  <dcterms:modified xsi:type="dcterms:W3CDTF">2016-09-23T04:49:24Z</dcterms:modified>
</cp:coreProperties>
</file>