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slideLayouts/slideLayout12.xml" ContentType="application/vnd.openxmlformats-officedocument.presentationml.slideLayout+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Layouts/slideLayout13.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14.xml" ContentType="application/vnd.openxmlformats-officedocument.presentationml.slideLayout+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84" r:id="rId1"/>
  </p:sldMasterIdLst>
  <p:sldIdLst>
    <p:sldId id="256" r:id="rId2"/>
    <p:sldId id="258" r:id="rId3"/>
    <p:sldId id="257" r:id="rId4"/>
    <p:sldId id="259" r:id="rId5"/>
    <p:sldId id="260" r:id="rId6"/>
    <p:sldId id="261" r:id="rId7"/>
    <p:sldId id="262" r:id="rId8"/>
    <p:sldId id="263" r:id="rId9"/>
    <p:sldId id="264" r:id="rId10"/>
    <p:sldId id="288" r:id="rId11"/>
    <p:sldId id="265" r:id="rId12"/>
    <p:sldId id="267" r:id="rId13"/>
    <p:sldId id="266" r:id="rId14"/>
    <p:sldId id="289" r:id="rId15"/>
    <p:sldId id="268" r:id="rId16"/>
    <p:sldId id="290" r:id="rId17"/>
    <p:sldId id="291" r:id="rId18"/>
    <p:sldId id="292" r:id="rId19"/>
    <p:sldId id="293" r:id="rId20"/>
    <p:sldId id="269" r:id="rId21"/>
    <p:sldId id="273" r:id="rId22"/>
    <p:sldId id="274" r:id="rId23"/>
    <p:sldId id="275" r:id="rId24"/>
    <p:sldId id="276" r:id="rId25"/>
    <p:sldId id="270" r:id="rId26"/>
    <p:sldId id="277" r:id="rId27"/>
    <p:sldId id="278" r:id="rId28"/>
    <p:sldId id="279" r:id="rId29"/>
    <p:sldId id="280" r:id="rId30"/>
    <p:sldId id="271" r:id="rId31"/>
    <p:sldId id="281" r:id="rId32"/>
    <p:sldId id="282" r:id="rId33"/>
    <p:sldId id="295" r:id="rId34"/>
    <p:sldId id="283" r:id="rId35"/>
    <p:sldId id="284" r:id="rId36"/>
    <p:sldId id="285" r:id="rId37"/>
    <p:sldId id="286" r:id="rId38"/>
    <p:sldId id="287" r:id="rId39"/>
    <p:sldId id="272" r:id="rId40"/>
    <p:sldId id="294" r:id="rId41"/>
    <p:sldId id="296" r:id="rId42"/>
    <p:sldId id="297" r:id="rId4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9" d="100"/>
          <a:sy n="109" d="100"/>
        </p:scale>
        <p:origin x="-87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it-IT" smtClean="0"/>
              <a:t>Fare clic per modificare stile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sp>
        <p:nvSpPr>
          <p:cNvPr id="4" name="Date Placeholder 3"/>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0AEE223-8D6D-E649-B750-EEDE73DE5154}" type="slidenum">
              <a:rPr lang="it-IT" smtClean="0"/>
              <a:pPr/>
              <a:t>‹n.›</a:t>
            </a:fld>
            <a:endParaRPr lang="it-IT"/>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0AEE223-8D6D-E649-B750-EEDE73DE5154}"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it-IT" smtClean="0"/>
              <a:t>Fare clic per modificare stile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lvl1pPr>
              <a:defRPr>
                <a:solidFill>
                  <a:schemeClr val="bg1"/>
                </a:solidFill>
              </a:defRPr>
            </a:lvl1pPr>
          </a:lstStyle>
          <a:p>
            <a:fld id="{E9FF82DA-D70A-A447-8CBA-137DBBB5E02C}" type="datetimeFigureOut">
              <a:rPr lang="it-IT" smtClean="0"/>
              <a:pPr/>
              <a:t>18-04-2016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0AEE223-8D6D-E649-B750-EEDE73DE5154}"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Immagine con didascal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it-IT" smtClean="0"/>
              <a:t>Fare clic per modificare stile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lvl1pPr>
              <a:defRPr>
                <a:solidFill>
                  <a:schemeClr val="bg1"/>
                </a:solidFill>
              </a:defRPr>
            </a:lvl1pPr>
          </a:lstStyle>
          <a:p>
            <a:fld id="{E9FF82DA-D70A-A447-8CBA-137DBBB5E02C}" type="datetimeFigureOut">
              <a:rPr lang="it-IT" smtClean="0"/>
              <a:pPr/>
              <a:t>18-04-2016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0AEE223-8D6D-E649-B750-EEDE73DE5154}" type="slidenum">
              <a:rPr lang="it-IT" smtClean="0"/>
              <a:pPr/>
              <a:t>‹n.›</a:t>
            </a:fld>
            <a:endParaRPr lang="it-IT"/>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it-IT" smtClean="0"/>
              <a:t>Fare clic sull'icona per inserire un'immagine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Immagini con didascal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it-IT" smtClean="0"/>
              <a:t>Fare clic per modificare stile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lvl1pPr>
              <a:defRPr>
                <a:solidFill>
                  <a:schemeClr val="bg1"/>
                </a:solidFill>
              </a:defRPr>
            </a:lvl1pPr>
          </a:lstStyle>
          <a:p>
            <a:fld id="{E9FF82DA-D70A-A447-8CBA-137DBBB5E02C}" type="datetimeFigureOut">
              <a:rPr lang="it-IT" smtClean="0"/>
              <a:pPr/>
              <a:t>18-04-2016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0AEE223-8D6D-E649-B750-EEDE73DE5154}" type="slidenum">
              <a:rPr lang="it-IT" smtClean="0"/>
              <a:pPr/>
              <a:t>‹n.›</a:t>
            </a:fld>
            <a:endParaRPr lang="it-IT"/>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it-IT" smtClean="0"/>
              <a:t>Fare clic sull'icona per inserire un'immagine</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it-IT" smtClean="0"/>
              <a:t>Fare clic sull'icona per inserire un'immagine</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it-IT" smtClean="0"/>
              <a:t>Fare clic sull'icona per inserire un'immagine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0AEE223-8D6D-E649-B750-EEDE73DE5154}" type="slidenum">
              <a:rPr lang="it-IT" smtClean="0"/>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it-IT" smtClean="0"/>
              <a:t>Fare clic per modificare stile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0AEE223-8D6D-E649-B750-EEDE73DE5154}" type="slidenum">
              <a:rPr lang="it-IT" smtClean="0"/>
              <a:pPr/>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Formula di chiusur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0AEE223-8D6D-E649-B750-EEDE73DE5154}"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0AEE223-8D6D-E649-B750-EEDE73DE515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it-IT" smtClean="0"/>
              <a:t>Fare clic per modificare stile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lvl1pPr>
              <a:defRPr>
                <a:solidFill>
                  <a:schemeClr val="bg1"/>
                </a:solidFill>
              </a:defRPr>
            </a:lvl1pPr>
          </a:lstStyle>
          <a:p>
            <a:fld id="{E9FF82DA-D70A-A447-8CBA-137DBBB5E02C}" type="datetimeFigureOut">
              <a:rPr lang="it-IT" smtClean="0"/>
              <a:pPr/>
              <a:t>18-04-2016</a:t>
            </a:fld>
            <a:endParaRPr lang="it-IT"/>
          </a:p>
        </p:txBody>
      </p:sp>
      <p:sp>
        <p:nvSpPr>
          <p:cNvPr id="5" name="Footer Placeholder 4"/>
          <p:cNvSpPr>
            <a:spLocks noGrp="1"/>
          </p:cNvSpPr>
          <p:nvPr>
            <p:ph type="ftr" sz="quarter" idx="11"/>
          </p:nvPr>
        </p:nvSpPr>
        <p:spPr>
          <a:xfrm>
            <a:off x="7238999" y="6356350"/>
            <a:ext cx="1446213" cy="365125"/>
          </a:xfrm>
        </p:spPr>
        <p:txBody>
          <a:bodyPr/>
          <a:lstStyle/>
          <a:p>
            <a:endParaRPr lang="it-IT"/>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AEE223-8D6D-E649-B750-EEDE73DE5154}" type="slidenum">
              <a:rPr lang="it-IT" smtClean="0"/>
              <a:pPr/>
              <a:t>‹n.›</a:t>
            </a:fld>
            <a:endParaRPr lang="it-IT"/>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0AEE223-8D6D-E649-B750-EEDE73DE515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7" name="Date Placeholder 6"/>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0AEE223-8D6D-E649-B750-EEDE73DE515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uto, sopra e sot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0AEE223-8D6D-E649-B750-EEDE73DE5154}" type="slidenum">
              <a:rPr lang="it-IT" smtClean="0"/>
              <a:pPr/>
              <a:t>‹n.›</a:t>
            </a:fld>
            <a:endParaRPr lang="it-IT"/>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0AEE223-8D6D-E649-B750-EEDE73DE5154}" type="slidenum">
              <a:rPr lang="it-IT" smtClean="0"/>
              <a:pPr/>
              <a:t>‹n.›</a:t>
            </a:fld>
            <a:endParaRPr lang="it-IT"/>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0AEE223-8D6D-E649-B750-EEDE73DE5154}" type="slidenum">
              <a:rPr lang="it-IT" smtClean="0"/>
              <a:pPr/>
              <a:t>‹n.›</a:t>
            </a:fld>
            <a:endParaRPr lang="it-IT"/>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E9FF82DA-D70A-A447-8CBA-137DBBB5E02C}" type="datetimeFigureOut">
              <a:rPr lang="it-IT" smtClean="0"/>
              <a:pPr/>
              <a:t>18-04-2016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0AEE223-8D6D-E649-B750-EEDE73DE515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it-IT" smtClean="0"/>
              <a:t>Fare clic per modificare stile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E9FF82DA-D70A-A447-8CBA-137DBBB5E02C}" type="datetimeFigureOut">
              <a:rPr lang="it-IT" smtClean="0"/>
              <a:pPr/>
              <a:t>18-04-2016</a:t>
            </a:fld>
            <a:endParaRPr lang="it-IT"/>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70AEE223-8D6D-E649-B750-EEDE73DE515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“CASO” SVEVO</a:t>
            </a:r>
            <a:endParaRPr lang="it-IT" dirty="0"/>
          </a:p>
        </p:txBody>
      </p:sp>
      <p:sp>
        <p:nvSpPr>
          <p:cNvPr id="3" name="Sottotitolo 2"/>
          <p:cNvSpPr>
            <a:spLocks noGrp="1"/>
          </p:cNvSpPr>
          <p:nvPr>
            <p:ph type="subTitle" idx="1"/>
          </p:nvPr>
        </p:nvSpPr>
        <p:spPr/>
        <p:txBody>
          <a:bodyPr/>
          <a:lstStyle/>
          <a:p>
            <a:r>
              <a:rPr lang="it-IT" dirty="0" smtClean="0"/>
              <a:t>La prosa del mondo e la crisi del romanzo</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Alfonso: il primo “inetto”</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Inetto come antieroe (in+aptus- inadatto) </a:t>
            </a:r>
            <a:r>
              <a:rPr lang="it-IT" dirty="0" err="1" smtClean="0"/>
              <a:t>–</a:t>
            </a:r>
            <a:r>
              <a:rPr lang="it-IT" dirty="0" smtClean="0"/>
              <a:t> Alfonso è inadatto alla vita, non riesce ad adattarsi alla normalità della vita. Non sopporta la vita impiegatizia ma quando può fare salto di qualità (con Annetta) scappa e inventa una scusa. Non sa più cosa vuole. Vive un deficit esistenziale, aggravato dalle sue velleità letterarie. Tutta la vita è vissuta all’insegna del segno(-), come Mattia Pascal. Anche il suicidio di Nitti non è come nel caso di </a:t>
            </a:r>
            <a:r>
              <a:rPr lang="it-IT" dirty="0" err="1" smtClean="0"/>
              <a:t>Ortis</a:t>
            </a:r>
            <a:r>
              <a:rPr lang="it-IT" dirty="0" smtClean="0"/>
              <a:t> un’ultima affermazione di sé, ma è una rinuncia. A partire dal Decadentismo e il decadere dell’io, cadono valori che non sono sostituiti da altri.</a:t>
            </a:r>
          </a:p>
          <a:p>
            <a:pPr algn="just"/>
            <a:r>
              <a:rPr lang="it-IT" dirty="0" smtClean="0"/>
              <a:t>Assistiamo ad una disgregazione dell’uomo e del personaggio coerente e unitario </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UNA VITA, cap. VIII</a:t>
            </a:r>
            <a:endParaRPr lang="it-IT" dirty="0"/>
          </a:p>
        </p:txBody>
      </p:sp>
      <p:sp>
        <p:nvSpPr>
          <p:cNvPr id="3" name="Segnaposto contenuto 2"/>
          <p:cNvSpPr>
            <a:spLocks noGrp="1"/>
          </p:cNvSpPr>
          <p:nvPr>
            <p:ph idx="1"/>
          </p:nvPr>
        </p:nvSpPr>
        <p:spPr/>
        <p:txBody>
          <a:bodyPr>
            <a:normAutofit fontScale="92500" lnSpcReduction="10000"/>
          </a:bodyPr>
          <a:lstStyle/>
          <a:p>
            <a:pPr algn="just">
              <a:buNone/>
            </a:pPr>
            <a:r>
              <a:rPr lang="it-IT" dirty="0" smtClean="0"/>
              <a:t>Si udivano i piccoli gridi dei gabbiani. [</a:t>
            </a:r>
            <a:r>
              <a:rPr lang="it-IT" dirty="0" err="1" smtClean="0"/>
              <a:t>…</a:t>
            </a:r>
            <a:r>
              <a:rPr lang="it-IT" dirty="0" smtClean="0"/>
              <a:t>] Fatti proprio per pescare e per mangiare, </a:t>
            </a:r>
            <a:r>
              <a:rPr lang="it-IT" dirty="0" err="1" smtClean="0"/>
              <a:t>—</a:t>
            </a:r>
            <a:r>
              <a:rPr lang="it-IT" dirty="0" smtClean="0"/>
              <a:t> filosofeggiò Macario. </a:t>
            </a:r>
            <a:r>
              <a:rPr lang="it-IT" dirty="0" err="1" smtClean="0"/>
              <a:t>—</a:t>
            </a:r>
            <a:r>
              <a:rPr lang="it-IT" dirty="0" smtClean="0"/>
              <a:t> Quanto poco cervello occorre per pigliare pesce! Il corpo è piccolo. Che cosa sarà la testa e che cosa sarà poi il cervello? Quello ch'è la sventura del pesce che finisce in bocca del gabbiano sono quelle ali, quegli occhi, e lo stomaco, l'appetito formidabile per soddisfare il quale non è nulla quella caduta così dall'alto. </a:t>
            </a:r>
          </a:p>
          <a:p>
            <a:pPr>
              <a:buNone/>
            </a:pPr>
            <a:endParaRPr lang="it-IT" dirty="0" smtClean="0"/>
          </a:p>
          <a:p>
            <a:pPr>
              <a:buNone/>
            </a:pPr>
            <a:r>
              <a:rPr lang="it-IT" dirty="0" smtClean="0"/>
              <a:t> </a:t>
            </a:r>
          </a:p>
          <a:p>
            <a:pPr>
              <a:buNone/>
            </a:pP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UNA VITA, cap. VIII</a:t>
            </a:r>
            <a:endParaRPr lang="it-IT" dirty="0"/>
          </a:p>
        </p:txBody>
      </p:sp>
      <p:sp>
        <p:nvSpPr>
          <p:cNvPr id="3" name="Segnaposto contenuto 2"/>
          <p:cNvSpPr>
            <a:spLocks noGrp="1"/>
          </p:cNvSpPr>
          <p:nvPr>
            <p:ph idx="1"/>
          </p:nvPr>
        </p:nvSpPr>
        <p:spPr/>
        <p:txBody>
          <a:bodyPr/>
          <a:lstStyle/>
          <a:p>
            <a:pPr algn="just">
              <a:buNone/>
            </a:pPr>
            <a:r>
              <a:rPr lang="it-IT" dirty="0" smtClean="0"/>
              <a:t>Ma il cervello! Che cosa ci ha da fare il cervello col pigliar pesci? E lei che studia, che passa ore intere a tavolino a nutrire un essere inutile! Chi non ha le ali necessarie quando nasce non gli crescono mai più. Chi non sa per natura piombare a tempo debito sulla preda non lo imparerà giammai e inutilmente starà a guardare come fanno gli altri, non li saprà imitare. Si muore precisamente nello stato in cui si nasce, le mani organi per afferrare o anche inabili a te- nere. </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UNA VITA, cap. VIII</a:t>
            </a:r>
            <a:endParaRPr lang="it-IT" dirty="0"/>
          </a:p>
        </p:txBody>
      </p:sp>
      <p:sp>
        <p:nvSpPr>
          <p:cNvPr id="3" name="Segnaposto contenuto 2"/>
          <p:cNvSpPr>
            <a:spLocks noGrp="1"/>
          </p:cNvSpPr>
          <p:nvPr>
            <p:ph idx="1"/>
          </p:nvPr>
        </p:nvSpPr>
        <p:spPr/>
        <p:txBody>
          <a:bodyPr>
            <a:normAutofit fontScale="92500" lnSpcReduction="10000"/>
          </a:bodyPr>
          <a:lstStyle/>
          <a:p>
            <a:pPr>
              <a:buNone/>
            </a:pPr>
            <a:endParaRPr lang="it-IT" dirty="0" smtClean="0"/>
          </a:p>
          <a:p>
            <a:pPr algn="just">
              <a:buNone/>
            </a:pPr>
            <a:r>
              <a:rPr lang="it-IT" dirty="0" smtClean="0"/>
              <a:t>Alfonso fu impressionato da questo discorso. Si sentiva molto misero nell'agitazione che lo aveva colto per cosa di sì piccola importanza. </a:t>
            </a:r>
          </a:p>
          <a:p>
            <a:pPr algn="just">
              <a:buNone/>
            </a:pPr>
            <a:r>
              <a:rPr lang="it-IT" dirty="0" err="1" smtClean="0"/>
              <a:t>—</a:t>
            </a:r>
            <a:r>
              <a:rPr lang="it-IT" dirty="0" smtClean="0"/>
              <a:t> Ed io ho le ali? </a:t>
            </a:r>
            <a:r>
              <a:rPr lang="it-IT" dirty="0" err="1" smtClean="0"/>
              <a:t>—</a:t>
            </a:r>
            <a:r>
              <a:rPr lang="it-IT" dirty="0" smtClean="0"/>
              <a:t> chiese abbozzando un sorriso. </a:t>
            </a:r>
          </a:p>
          <a:p>
            <a:pPr algn="just">
              <a:buNone/>
            </a:pPr>
            <a:r>
              <a:rPr lang="it-IT" dirty="0" err="1" smtClean="0"/>
              <a:t>—</a:t>
            </a:r>
            <a:r>
              <a:rPr lang="it-IT" dirty="0" smtClean="0"/>
              <a:t> Per fare dei voli poetici sì! </a:t>
            </a:r>
            <a:r>
              <a:rPr lang="it-IT" dirty="0" err="1" smtClean="0"/>
              <a:t>—</a:t>
            </a:r>
            <a:r>
              <a:rPr lang="it-IT" dirty="0" smtClean="0"/>
              <a:t> rispose Macario, e arrotondò la mano quantunque nella sua frase non ci fosse alcun sottinteso che abbisognasse di quel cenno per venir compreso. </a:t>
            </a:r>
          </a:p>
          <a:p>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Una vita</a:t>
            </a:r>
            <a:r>
              <a:rPr lang="it-IT" dirty="0" smtClean="0"/>
              <a:t>-La lingua e lo stile</a:t>
            </a:r>
            <a:endParaRPr lang="it-IT" dirty="0"/>
          </a:p>
        </p:txBody>
      </p:sp>
      <p:sp>
        <p:nvSpPr>
          <p:cNvPr id="3" name="Segnaposto contenuto 2"/>
          <p:cNvSpPr>
            <a:spLocks noGrp="1"/>
          </p:cNvSpPr>
          <p:nvPr>
            <p:ph idx="1"/>
          </p:nvPr>
        </p:nvSpPr>
        <p:spPr/>
        <p:txBody>
          <a:bodyPr/>
          <a:lstStyle/>
          <a:p>
            <a:pPr algn="just"/>
            <a:r>
              <a:rPr lang="it-IT" dirty="0" smtClean="0"/>
              <a:t>Una vita è romanzo di impianto ancora ottocentesco. Il narratore è </a:t>
            </a:r>
            <a:r>
              <a:rPr lang="it-IT" dirty="0" err="1" smtClean="0"/>
              <a:t>eterodiegetico</a:t>
            </a:r>
            <a:r>
              <a:rPr lang="it-IT" dirty="0" smtClean="0"/>
              <a:t> e la focalizzazione prevalentemente O, ma talora interna. </a:t>
            </a:r>
          </a:p>
          <a:p>
            <a:pPr algn="just"/>
            <a:r>
              <a:rPr lang="it-IT" dirty="0" smtClean="0"/>
              <a:t>Il narratore a volte “sta” con Alfonso, ma a volte ci svela gli inganni della sua coscienza</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SENILITA’ (1898)</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Il titolo: non una condizione anagrafica ma una tonalità di vita, un atteggiamento </a:t>
            </a:r>
            <a:r>
              <a:rPr lang="it-IT" i="1" dirty="0" smtClean="0"/>
              <a:t>senile</a:t>
            </a:r>
            <a:r>
              <a:rPr lang="it-IT" dirty="0" smtClean="0"/>
              <a:t> verso l’esistenza</a:t>
            </a:r>
          </a:p>
          <a:p>
            <a:pPr algn="just"/>
            <a:r>
              <a:rPr lang="it-IT" dirty="0" smtClean="0"/>
              <a:t>La trama</a:t>
            </a:r>
          </a:p>
          <a:p>
            <a:pPr algn="just"/>
            <a:r>
              <a:rPr lang="it-IT" dirty="0" smtClean="0"/>
              <a:t>I personaggi: Emilio </a:t>
            </a:r>
            <a:r>
              <a:rPr lang="it-IT" dirty="0" err="1" smtClean="0"/>
              <a:t>Brentani</a:t>
            </a:r>
            <a:r>
              <a:rPr lang="it-IT" dirty="0" smtClean="0"/>
              <a:t>, </a:t>
            </a:r>
            <a:r>
              <a:rPr lang="it-IT" dirty="0" err="1" smtClean="0"/>
              <a:t>Angiolina</a:t>
            </a:r>
            <a:r>
              <a:rPr lang="it-IT" dirty="0" smtClean="0"/>
              <a:t>, Stefano Balli, Amalia</a:t>
            </a:r>
          </a:p>
          <a:p>
            <a:pPr algn="just"/>
            <a:r>
              <a:rPr lang="it-IT" dirty="0" smtClean="0"/>
              <a:t>L’ambiente: lo scenario è la città, Trieste, perché ci si allontana progressivamente dal romanzo naturalistico e quindi prevale l’attenzione all’analisi del protagonista più che su quella dell’ambiente.</a:t>
            </a:r>
          </a:p>
          <a:p>
            <a:pPr algn="just"/>
            <a:r>
              <a:rPr lang="it-IT" dirty="0" smtClean="0"/>
              <a:t>Il punto di vista e lo stile: narratore esterno ma crescente spazio alla focalizzazione interna, con frequenti uso del discorso indiretto libero</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Alfonso ed Emilio, “fratelli carnali”</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Emilio si lascia spesso portare dalla vita: espressione della crisi del personaggio che riflette quella dell’uomo contemporaneo.</a:t>
            </a:r>
          </a:p>
          <a:p>
            <a:pPr algn="just"/>
            <a:r>
              <a:rPr lang="it-IT" dirty="0" smtClean="0"/>
              <a:t>È un sognatore e la sua senilità è un eccesso della vita interiore elevata a supremo e unico valore che rende inadatti ad affrontare la realtà.  </a:t>
            </a:r>
          </a:p>
          <a:p>
            <a:pPr algn="just"/>
            <a:r>
              <a:rPr lang="it-IT" dirty="0" err="1" smtClean="0"/>
              <a:t>Letteraturizzazione</a:t>
            </a:r>
            <a:r>
              <a:rPr lang="it-IT" dirty="0" smtClean="0"/>
              <a:t> dell’esistenza: desiderio di pienezza e perfezione</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SENILITA’</a:t>
            </a:r>
            <a:endParaRPr lang="it-IT" dirty="0"/>
          </a:p>
        </p:txBody>
      </p:sp>
      <p:sp>
        <p:nvSpPr>
          <p:cNvPr id="3" name="Segnaposto contenuto 2"/>
          <p:cNvSpPr>
            <a:spLocks noGrp="1"/>
          </p:cNvSpPr>
          <p:nvPr>
            <p:ph idx="1"/>
          </p:nvPr>
        </p:nvSpPr>
        <p:spPr>
          <a:xfrm>
            <a:off x="739775" y="2143762"/>
            <a:ext cx="7662864" cy="4714238"/>
          </a:xfrm>
        </p:spPr>
        <p:txBody>
          <a:bodyPr>
            <a:normAutofit fontScale="55000" lnSpcReduction="20000"/>
          </a:bodyPr>
          <a:lstStyle/>
          <a:p>
            <a:pPr algn="just">
              <a:buNone/>
            </a:pPr>
            <a:r>
              <a:rPr lang="it-IT" dirty="0" smtClean="0"/>
              <a:t>	</a:t>
            </a:r>
            <a:r>
              <a:rPr lang="it-IT" sz="3750" dirty="0" smtClean="0"/>
              <a:t>Per una sentimentalità da letterato il nome di </a:t>
            </a:r>
            <a:r>
              <a:rPr lang="it-IT" sz="3750" dirty="0" err="1" smtClean="0"/>
              <a:t>Angiolina</a:t>
            </a:r>
            <a:r>
              <a:rPr lang="it-IT" sz="3750" dirty="0" smtClean="0"/>
              <a:t> non gli piaceva. La chiamò Lina; poi, non bastandogli questo vezzeggiativo, le appioppò il nome francese, </a:t>
            </a:r>
            <a:r>
              <a:rPr lang="it-IT" sz="3750" dirty="0" err="1" smtClean="0"/>
              <a:t>Angèle</a:t>
            </a:r>
            <a:r>
              <a:rPr lang="it-IT" sz="3750" dirty="0" smtClean="0"/>
              <a:t> e molto spesso lo ingentilì e lo abbreviò in Ange. Le insegnò a dirgli in francese che lo amava. Saputo il senso di quelle parole, ella non volle ridirle, ma al prossimo appuntamento le disse senz'essere invitata: </a:t>
            </a:r>
            <a:r>
              <a:rPr lang="it-IT" sz="3750" dirty="0" err="1" smtClean="0"/>
              <a:t>Sce</a:t>
            </a:r>
            <a:r>
              <a:rPr lang="it-IT" sz="3750" dirty="0" smtClean="0"/>
              <a:t> </a:t>
            </a:r>
            <a:r>
              <a:rPr lang="it-IT" sz="3750" dirty="0" err="1" smtClean="0"/>
              <a:t>tèm</a:t>
            </a:r>
            <a:r>
              <a:rPr lang="it-IT" sz="3750" dirty="0" smtClean="0"/>
              <a:t> </a:t>
            </a:r>
            <a:r>
              <a:rPr lang="it-IT" sz="3750" dirty="0" err="1" smtClean="0"/>
              <a:t>bocù. </a:t>
            </a:r>
            <a:r>
              <a:rPr lang="it-IT" sz="3750" dirty="0" smtClean="0"/>
              <a:t>Egli non si meravigliava affatto d'esser giunto tanto oltre così presto. Corrispondeva proprio al suo desiderio. Certo ella lo aveva trovato tanto ragionevole che le sembrava di poter fidarsi di lui, e infatti per lungo tempo, ella non ebbe neppur l'occasione di rifiutargli qualche cosa. Si trovavano sempre all'aperto. Amarono in tutte le vie suburbane di Trieste. Dopo i primi appuntamenti, abbandonarono Sant'Andrea ch'era troppo frequentato, e per qualche tempo preferirono la strada d'</a:t>
            </a:r>
            <a:r>
              <a:rPr lang="it-IT" sz="3750" dirty="0" err="1" smtClean="0"/>
              <a:t>Opicina</a:t>
            </a:r>
            <a:r>
              <a:rPr lang="it-IT" sz="3750" dirty="0" smtClean="0"/>
              <a:t> fiancheggiata da ippocastani folti, larga, solitaria, una salita lenta quasi insensibile..</a:t>
            </a:r>
            <a:endParaRPr lang="it-IT" sz="3750"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SENILITA’ (</a:t>
            </a:r>
            <a:r>
              <a:rPr lang="it-IT" dirty="0" err="1" smtClean="0"/>
              <a:t>2</a:t>
            </a:r>
            <a:r>
              <a:rPr lang="it-IT" dirty="0" smtClean="0"/>
              <a:t>)</a:t>
            </a:r>
            <a:endParaRPr lang="it-IT" dirty="0"/>
          </a:p>
        </p:txBody>
      </p:sp>
      <p:sp>
        <p:nvSpPr>
          <p:cNvPr id="3" name="Segnaposto contenuto 2"/>
          <p:cNvSpPr>
            <a:spLocks noGrp="1"/>
          </p:cNvSpPr>
          <p:nvPr>
            <p:ph idx="1"/>
          </p:nvPr>
        </p:nvSpPr>
        <p:spPr>
          <a:xfrm>
            <a:off x="739775" y="2073858"/>
            <a:ext cx="7662864" cy="4784142"/>
          </a:xfrm>
        </p:spPr>
        <p:txBody>
          <a:bodyPr>
            <a:normAutofit fontScale="77500" lnSpcReduction="20000"/>
          </a:bodyPr>
          <a:lstStyle/>
          <a:p>
            <a:pPr algn="just">
              <a:buNone/>
            </a:pPr>
            <a:r>
              <a:rPr lang="it-IT" sz="2400" dirty="0" smtClean="0"/>
              <a:t>	Si fermavano a un pezzo di </a:t>
            </a:r>
            <a:r>
              <a:rPr lang="it-IT" sz="2400" dirty="0" err="1" smtClean="0"/>
              <a:t>muricciuolo</a:t>
            </a:r>
            <a:r>
              <a:rPr lang="it-IT" sz="2400" dirty="0" smtClean="0"/>
              <a:t> che divenne la meta delle loro passeggiate soltanto perché la prima volta vi si erano assisi. Si baciavano lungamente, la città ai loro piedi, muta, morta, come il mare, di lassù niente altro che una grande estensione di colore misterioso, indistinto: e nell'immobilità e nel silenzio, città, mare e colli apparivano di un solo pezzo, la stessa materia foggiata e colorita da qualche artista bizzarro, divisa, tagliata da linee segnate da punti gialli, i fanali delle vie. </a:t>
            </a:r>
            <a:r>
              <a:rPr lang="it-IT" sz="2400" dirty="0" err="1" smtClean="0"/>
              <a:t> </a:t>
            </a:r>
            <a:r>
              <a:rPr lang="it-IT" sz="2400" dirty="0" smtClean="0"/>
              <a:t>La luce lunare non ne mutava il colore. Gli oggetti dai contorni più precisi non s'illuminavano, si velavano di luce. Vi si stendeva un candore immoto, ma di sotto, il colore dormiva intorpidito, fosco, e persino nel mare che ora lasciava intravvedere il suo eterno movimento, baloccandosi con l'argento alla sua superficie, il colore taceva, dormiva. Il verde dei colli, i colori tutti delle case rimanevano abbrunati e la luce di fuori, </a:t>
            </a:r>
            <a:r>
              <a:rPr lang="it-IT" sz="2400" dirty="0" err="1" smtClean="0"/>
              <a:t>inaccolta</a:t>
            </a:r>
            <a:r>
              <a:rPr lang="it-IT" sz="2400" dirty="0" smtClean="0"/>
              <a:t>, distinta, un effluvio che saturava l'aria, era bianca, incorruttibile, perché nulla in lei si fondeva.</a:t>
            </a:r>
            <a:r>
              <a:rPr lang="it-IT" sz="2400" dirty="0" err="1" smtClean="0"/>
              <a:t> </a:t>
            </a:r>
            <a:r>
              <a:rPr lang="it-IT" sz="2400" dirty="0" smtClean="0"/>
              <a:t>Nella vicina faccia della fanciulla, la luce lunare s'incarnava, sostituiva quel colore di bambino roseo senz'attenuare il giallo diffuso ch'Emilio credeva di percepire con le labbra; tutta la faccia diveniva austera e, baciandola, Emilio si sentiva più corruttore che mai. Baciava la bianca, casta luce.</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senilità, </a:t>
            </a:r>
            <a:r>
              <a:rPr lang="it-IT" dirty="0" err="1" smtClean="0"/>
              <a:t>dunque…</a:t>
            </a:r>
            <a:endParaRPr lang="it-IT" dirty="0"/>
          </a:p>
        </p:txBody>
      </p:sp>
      <p:sp>
        <p:nvSpPr>
          <p:cNvPr id="3" name="Segnaposto contenuto 2"/>
          <p:cNvSpPr>
            <a:spLocks noGrp="1"/>
          </p:cNvSpPr>
          <p:nvPr>
            <p:ph idx="1"/>
          </p:nvPr>
        </p:nvSpPr>
        <p:spPr/>
        <p:txBody>
          <a:bodyPr/>
          <a:lstStyle/>
          <a:p>
            <a:pPr algn="just"/>
            <a:r>
              <a:rPr lang="it-IT" dirty="0" smtClean="0"/>
              <a:t>Non è un dato cronologico, ma scelta di vita.</a:t>
            </a:r>
          </a:p>
          <a:p>
            <a:pPr algn="just"/>
            <a:r>
              <a:rPr lang="it-IT" dirty="0" smtClean="0"/>
              <a:t>Ma anche quando raggiunge la senilità anagrafica, rimane in lui un’inguaribile attitudine del protagonista a rapportarsi ad immagini ideali, a non resistere alla tentazione di una volontaria evasione dalla realtà.</a:t>
            </a:r>
          </a:p>
          <a:p>
            <a:pPr algn="just"/>
            <a:r>
              <a:rPr lang="it-IT" dirty="0" smtClean="0"/>
              <a:t>È una scappatoia, comunque, non molto diversa, alla fine, dal suicidio di Alfonso.</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“CASO” TRIESTE</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CROGIUOLO ETNICO  E CROCEVIA COMMERCIALE</a:t>
            </a:r>
          </a:p>
          <a:p>
            <a:pPr algn="just"/>
            <a:r>
              <a:rPr lang="it-IT" dirty="0" smtClean="0"/>
              <a:t>CASSA </a:t>
            </a:r>
            <a:r>
              <a:rPr lang="it-IT" dirty="0" err="1" smtClean="0"/>
              <a:t>DI</a:t>
            </a:r>
            <a:r>
              <a:rPr lang="it-IT" dirty="0" smtClean="0"/>
              <a:t> RISONANZA PER LA CULTURA MITTELEUROPEA (Freud, Kafka, </a:t>
            </a:r>
            <a:r>
              <a:rPr lang="it-IT" dirty="0" err="1" smtClean="0"/>
              <a:t>Musil</a:t>
            </a:r>
            <a:r>
              <a:rPr lang="it-IT" dirty="0" smtClean="0"/>
              <a:t>, Darwin e </a:t>
            </a:r>
            <a:r>
              <a:rPr lang="it-IT" dirty="0" err="1" smtClean="0"/>
              <a:t>Schopenauer</a:t>
            </a:r>
            <a:r>
              <a:rPr lang="it-IT" dirty="0" smtClean="0"/>
              <a:t>)</a:t>
            </a:r>
          </a:p>
          <a:p>
            <a:pPr algn="just"/>
            <a:r>
              <a:rPr lang="it-IT" dirty="0" smtClean="0"/>
              <a:t>POSIZIONE PERIFERICA MA PRIVILEGIATA PER VARIETA’ </a:t>
            </a:r>
            <a:r>
              <a:rPr lang="it-IT" dirty="0" err="1" smtClean="0"/>
              <a:t>DI</a:t>
            </a:r>
            <a:r>
              <a:rPr lang="it-IT" dirty="0" smtClean="0"/>
              <a:t> STIMOLI</a:t>
            </a:r>
          </a:p>
          <a:p>
            <a:pPr algn="just"/>
            <a:r>
              <a:rPr lang="it-IT" dirty="0" smtClean="0"/>
              <a:t>SITUAZIONE </a:t>
            </a:r>
            <a:r>
              <a:rPr lang="it-IT" dirty="0" err="1" smtClean="0"/>
              <a:t>DI</a:t>
            </a:r>
            <a:r>
              <a:rPr lang="it-IT" dirty="0" smtClean="0"/>
              <a:t> BILINGUISMO</a:t>
            </a:r>
          </a:p>
          <a:p>
            <a:pPr algn="just"/>
            <a:r>
              <a:rPr lang="it-IT" dirty="0" smtClean="0"/>
              <a:t>FORTE COMPONENTE EBRAICA</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COSCIENZA </a:t>
            </a:r>
            <a:r>
              <a:rPr lang="it-IT" dirty="0" err="1" smtClean="0"/>
              <a:t>DI</a:t>
            </a:r>
            <a:r>
              <a:rPr lang="it-IT" dirty="0" smtClean="0"/>
              <a:t> ZENO (1923)</a:t>
            </a:r>
            <a:endParaRPr lang="it-IT" dirty="0"/>
          </a:p>
        </p:txBody>
      </p:sp>
      <p:sp>
        <p:nvSpPr>
          <p:cNvPr id="3" name="Segnaposto contenuto 2"/>
          <p:cNvSpPr>
            <a:spLocks noGrp="1"/>
          </p:cNvSpPr>
          <p:nvPr>
            <p:ph idx="1"/>
          </p:nvPr>
        </p:nvSpPr>
        <p:spPr/>
        <p:txBody>
          <a:bodyPr/>
          <a:lstStyle/>
          <a:p>
            <a:r>
              <a:rPr lang="it-IT" dirty="0" smtClean="0"/>
              <a:t>Nuclei tematici</a:t>
            </a:r>
          </a:p>
          <a:p>
            <a:r>
              <a:rPr lang="it-IT" dirty="0" smtClean="0"/>
              <a:t>Caratteri e struttura</a:t>
            </a:r>
          </a:p>
          <a:p>
            <a:r>
              <a:rPr lang="it-IT" dirty="0" smtClean="0"/>
              <a:t>Il titolo</a:t>
            </a:r>
          </a:p>
          <a:p>
            <a:r>
              <a:rPr lang="it-IT" dirty="0" smtClean="0"/>
              <a:t>Da Alfonso ed Emilio a Zeno: l’evoluzione della figura dell’inetto</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Nuclei tematici</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Prefazione e Preambolo</a:t>
            </a:r>
          </a:p>
          <a:p>
            <a:r>
              <a:rPr lang="it-IT" dirty="0" smtClean="0"/>
              <a:t>Il fumo</a:t>
            </a:r>
          </a:p>
          <a:p>
            <a:r>
              <a:rPr lang="it-IT" dirty="0" smtClean="0"/>
              <a:t>La morte del padre</a:t>
            </a:r>
          </a:p>
          <a:p>
            <a:r>
              <a:rPr lang="it-IT" dirty="0" smtClean="0"/>
              <a:t>Il matrimonio</a:t>
            </a:r>
          </a:p>
          <a:p>
            <a:r>
              <a:rPr lang="it-IT" dirty="0" smtClean="0"/>
              <a:t>L’amante</a:t>
            </a:r>
          </a:p>
          <a:p>
            <a:r>
              <a:rPr lang="it-IT" dirty="0" smtClean="0"/>
              <a:t>Collaborazione di Zeno all’attività commerciale di Guido</a:t>
            </a:r>
          </a:p>
          <a:p>
            <a:r>
              <a:rPr lang="it-IT" dirty="0" smtClean="0"/>
              <a:t>Psico-analisi</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e struttura</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Narratore interno</a:t>
            </a:r>
          </a:p>
          <a:p>
            <a:pPr algn="just"/>
            <a:r>
              <a:rPr lang="it-IT" dirty="0" smtClean="0"/>
              <a:t>Lo svolgimento della storia non rispetta la cronologia degli eventi</a:t>
            </a:r>
          </a:p>
          <a:p>
            <a:pPr algn="just"/>
            <a:r>
              <a:rPr lang="it-IT" dirty="0" smtClean="0"/>
              <a:t>Due piani narrativi: il racconto di Zeno degli eventi della propria vita e la cornice, ossia il rapporto col Dottor S., il </a:t>
            </a:r>
            <a:r>
              <a:rPr lang="it-IT" dirty="0" err="1" smtClean="0"/>
              <a:t>narratario</a:t>
            </a:r>
            <a:r>
              <a:rPr lang="it-IT" dirty="0" smtClean="0"/>
              <a:t> del romanzo. La sua presenza, sempre costante, fa della voce di Zeno quella di un narratore inattendibile. In narratologia l’inserzione del </a:t>
            </a:r>
            <a:r>
              <a:rPr lang="it-IT" dirty="0" err="1" smtClean="0"/>
              <a:t>narratario</a:t>
            </a:r>
            <a:r>
              <a:rPr lang="it-IT" dirty="0" smtClean="0"/>
              <a:t> consente all’autore di moltiplicare il gioco delle interpretazioni possibili del racconto, di metterne in rilievo le </a:t>
            </a:r>
            <a:r>
              <a:rPr lang="it-IT" smtClean="0"/>
              <a:t>sottili ambiguità. </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titolo</a:t>
            </a:r>
            <a:endParaRPr lang="it-IT" dirty="0"/>
          </a:p>
        </p:txBody>
      </p:sp>
      <p:sp>
        <p:nvSpPr>
          <p:cNvPr id="3" name="Segnaposto contenuto 2"/>
          <p:cNvSpPr>
            <a:spLocks noGrp="1"/>
          </p:cNvSpPr>
          <p:nvPr>
            <p:ph idx="1"/>
          </p:nvPr>
        </p:nvSpPr>
        <p:spPr/>
        <p:txBody>
          <a:bodyPr/>
          <a:lstStyle/>
          <a:p>
            <a:r>
              <a:rPr lang="it-IT" dirty="0" smtClean="0"/>
              <a:t>Ciò che Zeno sa di se stesso</a:t>
            </a:r>
          </a:p>
          <a:p>
            <a:r>
              <a:rPr lang="it-IT" dirty="0" smtClean="0"/>
              <a:t>Consapevolezza, sempre deficitaria, bugiarda, che a Zeno appartiene</a:t>
            </a:r>
          </a:p>
          <a:p>
            <a:r>
              <a:rPr lang="it-IT" dirty="0" smtClean="0"/>
              <a:t>Coscienza morale </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tre “fratelli carnali”</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Evoluzione della figura dell’inetto nei tre romanzi: </a:t>
            </a:r>
          </a:p>
          <a:p>
            <a:pPr algn="just">
              <a:buNone/>
            </a:pPr>
            <a:r>
              <a:rPr lang="it-IT" dirty="0" smtClean="0"/>
              <a:t>	</a:t>
            </a:r>
            <a:r>
              <a:rPr lang="it-IT" dirty="0" err="1" smtClean="0"/>
              <a:t>1</a:t>
            </a:r>
            <a:r>
              <a:rPr lang="it-IT" dirty="0" smtClean="0"/>
              <a:t>. Alfonso, inetto perché accecato dall’illusione della propria superiorità, tutto ripiegato su se stesso e </a:t>
            </a:r>
          </a:p>
          <a:p>
            <a:pPr algn="just">
              <a:buNone/>
            </a:pPr>
            <a:r>
              <a:rPr lang="it-IT" dirty="0" smtClean="0"/>
              <a:t>	</a:t>
            </a:r>
            <a:r>
              <a:rPr lang="it-IT" dirty="0" err="1" smtClean="0"/>
              <a:t>2</a:t>
            </a:r>
            <a:r>
              <a:rPr lang="it-IT" dirty="0" smtClean="0"/>
              <a:t>. Emilio, inetto che sceglie la </a:t>
            </a:r>
            <a:r>
              <a:rPr lang="it-IT" i="1" dirty="0" smtClean="0"/>
              <a:t>senilità </a:t>
            </a:r>
            <a:r>
              <a:rPr lang="it-IT" dirty="0" smtClean="0"/>
              <a:t>come giustificazione della sua inerzia. </a:t>
            </a:r>
          </a:p>
          <a:p>
            <a:pPr algn="just">
              <a:buNone/>
            </a:pPr>
            <a:r>
              <a:rPr lang="it-IT" dirty="0" smtClean="0"/>
              <a:t>	</a:t>
            </a:r>
            <a:r>
              <a:rPr lang="it-IT" dirty="0" err="1" smtClean="0"/>
              <a:t>3</a:t>
            </a:r>
            <a:r>
              <a:rPr lang="it-IT" dirty="0" smtClean="0"/>
              <a:t>. Zeno, il lavoro di analisi compiuto dal personaggio sul proprio disagio trasformerà l’inadeguatezza in un modello di conoscenza e alla fine del romanzo l’incapacità di prendere la stessa forma del mondo circostante gli aprirà una via di salvezza preclusa ai “sani”.</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Modernità della </a:t>
            </a:r>
            <a:r>
              <a:rPr lang="it-IT" i="1" dirty="0" smtClean="0"/>
              <a:t>Coscienza</a:t>
            </a:r>
            <a:endParaRPr lang="it-IT" i="1" dirty="0"/>
          </a:p>
        </p:txBody>
      </p:sp>
      <p:sp>
        <p:nvSpPr>
          <p:cNvPr id="3" name="Segnaposto contenuto 2"/>
          <p:cNvSpPr>
            <a:spLocks noGrp="1"/>
          </p:cNvSpPr>
          <p:nvPr>
            <p:ph idx="1"/>
          </p:nvPr>
        </p:nvSpPr>
        <p:spPr/>
        <p:txBody>
          <a:bodyPr/>
          <a:lstStyle/>
          <a:p>
            <a:r>
              <a:rPr lang="it-IT" dirty="0" smtClean="0"/>
              <a:t>Il punto di vista del soggetto</a:t>
            </a:r>
          </a:p>
          <a:p>
            <a:r>
              <a:rPr lang="it-IT" dirty="0" smtClean="0"/>
              <a:t>Il tempo della narrazione</a:t>
            </a:r>
          </a:p>
          <a:p>
            <a:r>
              <a:rPr lang="it-IT" dirty="0" smtClean="0"/>
              <a:t>L’inattendibilità del narratore</a:t>
            </a:r>
          </a:p>
          <a:p>
            <a:r>
              <a:rPr lang="it-IT" dirty="0" smtClean="0"/>
              <a:t>L’ironia</a:t>
            </a:r>
            <a:endParaRPr lang="it-IT"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punto di vista del soggetto</a:t>
            </a:r>
            <a:endParaRPr lang="it-IT" dirty="0"/>
          </a:p>
        </p:txBody>
      </p:sp>
      <p:sp>
        <p:nvSpPr>
          <p:cNvPr id="3" name="Segnaposto contenuto 2"/>
          <p:cNvSpPr>
            <a:spLocks noGrp="1"/>
          </p:cNvSpPr>
          <p:nvPr>
            <p:ph idx="1"/>
          </p:nvPr>
        </p:nvSpPr>
        <p:spPr/>
        <p:txBody>
          <a:bodyPr/>
          <a:lstStyle/>
          <a:p>
            <a:pPr algn="just"/>
            <a:r>
              <a:rPr lang="it-IT" dirty="0" smtClean="0"/>
              <a:t>Metro e misura del racconto diventano il soggetto e il suo punto di vista.</a:t>
            </a:r>
          </a:p>
          <a:p>
            <a:pPr algn="just"/>
            <a:r>
              <a:rPr lang="it-IT" dirty="0" smtClean="0"/>
              <a:t>Come ne </a:t>
            </a:r>
            <a:r>
              <a:rPr lang="it-IT" i="1" dirty="0" smtClean="0"/>
              <a:t>Il fu Mattia Pascal</a:t>
            </a:r>
            <a:r>
              <a:rPr lang="it-IT" dirty="0" smtClean="0"/>
              <a:t>, il narratore è interno e si assiste ad uno sdoppiamento tra </a:t>
            </a:r>
            <a:r>
              <a:rPr lang="it-IT" b="1" dirty="0" smtClean="0"/>
              <a:t>l’io narrante </a:t>
            </a:r>
            <a:r>
              <a:rPr lang="it-IT" dirty="0" smtClean="0"/>
              <a:t>(lo Zeno che racconta) e </a:t>
            </a:r>
            <a:r>
              <a:rPr lang="it-IT" b="1" dirty="0" smtClean="0"/>
              <a:t>l’io narrato </a:t>
            </a:r>
            <a:r>
              <a:rPr lang="it-IT" dirty="0" smtClean="0"/>
              <a:t>(lo Zeno protagonista)</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tempo della narrazione</a:t>
            </a:r>
            <a:endParaRPr lang="it-IT" dirty="0"/>
          </a:p>
        </p:txBody>
      </p:sp>
      <p:sp>
        <p:nvSpPr>
          <p:cNvPr id="3" name="Segnaposto contenuto 2"/>
          <p:cNvSpPr>
            <a:spLocks noGrp="1"/>
          </p:cNvSpPr>
          <p:nvPr>
            <p:ph idx="1"/>
          </p:nvPr>
        </p:nvSpPr>
        <p:spPr>
          <a:xfrm>
            <a:off x="739775" y="2770094"/>
            <a:ext cx="7662864" cy="4087906"/>
          </a:xfrm>
        </p:spPr>
        <p:txBody>
          <a:bodyPr>
            <a:normAutofit fontScale="92500"/>
          </a:bodyPr>
          <a:lstStyle/>
          <a:p>
            <a:pPr algn="just"/>
            <a:r>
              <a:rPr lang="it-IT" dirty="0" smtClean="0"/>
              <a:t>Nella ricostruzione la voce narrante non allinea in modo ordinati i fatti sull’asse cronologico, ma procede per blocchi tematici. </a:t>
            </a:r>
          </a:p>
          <a:p>
            <a:pPr algn="just"/>
            <a:r>
              <a:rPr lang="it-IT" dirty="0" smtClean="0"/>
              <a:t>All’interno di ciascun blocco, l’autore oscilla tra i piani temporali, zigzagando nella memoria.</a:t>
            </a:r>
          </a:p>
          <a:p>
            <a:pPr algn="just"/>
            <a:r>
              <a:rPr lang="it-IT" dirty="0" smtClean="0"/>
              <a:t>Ogni avvenimento è riflesso nella coscienza e ne acquista la misura. Il tempo è un tempo misto, costantemente assorbito dalla coscienza soggettiva di Zeno.</a:t>
            </a:r>
          </a:p>
          <a:p>
            <a:pPr algn="just"/>
            <a:r>
              <a:rPr lang="it-IT" dirty="0" smtClean="0"/>
              <a:t>Lo scardinamento della narrazione, le continue analessi o prolessi, producono dilatazioni e contrazioni de tempo narrato. </a:t>
            </a:r>
          </a:p>
          <a:p>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L’inattendibilità del narratore</a:t>
            </a:r>
            <a:endParaRPr lang="it-IT" dirty="0"/>
          </a:p>
        </p:txBody>
      </p:sp>
      <p:sp>
        <p:nvSpPr>
          <p:cNvPr id="3" name="Segnaposto contenuto 2"/>
          <p:cNvSpPr>
            <a:spLocks noGrp="1"/>
          </p:cNvSpPr>
          <p:nvPr>
            <p:ph idx="1"/>
          </p:nvPr>
        </p:nvSpPr>
        <p:spPr>
          <a:xfrm>
            <a:off x="739775" y="2770094"/>
            <a:ext cx="7662864" cy="4087906"/>
          </a:xfrm>
        </p:spPr>
        <p:txBody>
          <a:bodyPr>
            <a:normAutofit lnSpcReduction="10000"/>
          </a:bodyPr>
          <a:lstStyle/>
          <a:p>
            <a:pPr algn="just"/>
            <a:r>
              <a:rPr lang="it-IT" dirty="0" smtClean="0"/>
              <a:t>Zeno mente a se stesso quando agisce e forse quando racconta; né Zeno narratore, né Zeno personaggio sono attendibili. Il lettore sospetta che Zeno, quando racconta, finisca per essere vittima della sua nevrosi e rimuova dalla sua memoria particolari scomodi.</a:t>
            </a:r>
          </a:p>
          <a:p>
            <a:pPr algn="just"/>
            <a:r>
              <a:rPr lang="it-IT" dirty="0" smtClean="0"/>
              <a:t>Zeno non ha certezze. Arriva ad affermare che l’uomo dà spesso forma alla verità basandosi sulle parole di cui dispone  si spinge a pensare che la nostra vita sarebbe diversa se, per raccontarla, invece delle parole usassimo i dialetto</a:t>
            </a:r>
          </a:p>
          <a:p>
            <a:pPr algn="just"/>
            <a:r>
              <a:rPr lang="it-IT" dirty="0" smtClean="0"/>
              <a:t>Narratologicamente l’inaffidabilità si concretizza nell’uso del monologo interiore.</a:t>
            </a:r>
          </a:p>
          <a:p>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L’ironia</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Una </a:t>
            </a:r>
            <a:r>
              <a:rPr lang="it-IT" b="1" dirty="0" smtClean="0"/>
              <a:t>comica assurdità </a:t>
            </a:r>
            <a:r>
              <a:rPr lang="it-IT" dirty="0" smtClean="0"/>
              <a:t>è colta fin dalle prime battute del romanzo laddove il Dottor S. dice che pubblica le memorie di Zeno “per vendetta”. Scrive anzi “le pubblico per vendetta e spero che gli dispiaccia”. La dimensione dell’ironia induce il lettore ad un atteggiamento di sorriso distaccato rispetto alle vicende narrate, di limitata partecipazione emotiva. </a:t>
            </a:r>
          </a:p>
          <a:p>
            <a:pPr algn="just"/>
            <a:r>
              <a:rPr lang="it-IT" dirty="0" smtClean="0"/>
              <a:t>Allo stesso modo Zeno mostra di guardare ironicamente tutti coloro che pretendono di avere verità, certezze: i cosiddetti “sani”, ossia il padre, Augusta, i medici</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UNA FORMAZIONE COMPOSITA </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Si forma in Germania </a:t>
            </a:r>
          </a:p>
          <a:p>
            <a:pPr algn="just"/>
            <a:r>
              <a:rPr lang="it-IT" dirty="0" smtClean="0"/>
              <a:t>Da </a:t>
            </a:r>
            <a:r>
              <a:rPr lang="it-IT" dirty="0" err="1" smtClean="0"/>
              <a:t>Aron</a:t>
            </a:r>
            <a:r>
              <a:rPr lang="it-IT" dirty="0" smtClean="0"/>
              <a:t> Hector </a:t>
            </a:r>
            <a:r>
              <a:rPr lang="it-IT" dirty="0" err="1" smtClean="0"/>
              <a:t>Schmitz</a:t>
            </a:r>
            <a:r>
              <a:rPr lang="it-IT" dirty="0" smtClean="0"/>
              <a:t> a Italo Svevo</a:t>
            </a:r>
          </a:p>
          <a:p>
            <a:pPr algn="just"/>
            <a:r>
              <a:rPr lang="it-IT" dirty="0" smtClean="0"/>
              <a:t>Ebraismo non religioso, ma biografico e culturale</a:t>
            </a:r>
          </a:p>
          <a:p>
            <a:pPr algn="just"/>
            <a:r>
              <a:rPr lang="it-IT" dirty="0" smtClean="0"/>
              <a:t>Compie studi commerciali e lavorerà prima in banca e poi guiderà l’azienda di vernici del suocero.</a:t>
            </a:r>
          </a:p>
          <a:p>
            <a:pPr algn="just"/>
            <a:r>
              <a:rPr lang="it-IT" dirty="0" smtClean="0"/>
              <a:t>Si formerà autonomamente su vaste ed eterogenee letture e studiando i classici italiani: la “strana” lingua di Svevo</a:t>
            </a:r>
          </a:p>
          <a:p>
            <a:endParaRPr lang="it-IT" dirty="0" smtClean="0"/>
          </a:p>
          <a:p>
            <a:endParaRPr lang="it-IT"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tema della malattia</a:t>
            </a:r>
            <a:endParaRPr lang="it-IT" dirty="0"/>
          </a:p>
        </p:txBody>
      </p:sp>
      <p:sp>
        <p:nvSpPr>
          <p:cNvPr id="3" name="Segnaposto contenuto 2"/>
          <p:cNvSpPr>
            <a:spLocks noGrp="1"/>
          </p:cNvSpPr>
          <p:nvPr>
            <p:ph idx="1"/>
          </p:nvPr>
        </p:nvSpPr>
        <p:spPr/>
        <p:txBody>
          <a:bodyPr/>
          <a:lstStyle/>
          <a:p>
            <a:r>
              <a:rPr lang="it-IT" dirty="0" smtClean="0"/>
              <a:t>La malattia come modo d’essere, metafora di uno stato dell’esistenza</a:t>
            </a:r>
          </a:p>
          <a:p>
            <a:r>
              <a:rPr lang="it-IT" dirty="0" smtClean="0"/>
              <a:t>Svevo, Freud e la psicanalisi</a:t>
            </a:r>
          </a:p>
          <a:p>
            <a:r>
              <a:rPr lang="it-IT" dirty="0" smtClean="0"/>
              <a:t>Zeno, straniero alla vita</a:t>
            </a:r>
          </a:p>
          <a:p>
            <a:pPr>
              <a:buNone/>
            </a:pPr>
            <a:endParaRPr lang="it-IT"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malattia come stato dell’esistenza</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La malattia viene ad essere una metafora esistenziale a partire dalla metà dell’Ottocento. Il primo male che diviene immagine di una sofferenza interiore è la tubercolosi.</a:t>
            </a:r>
          </a:p>
          <a:p>
            <a:pPr algn="just"/>
            <a:r>
              <a:rPr lang="it-IT" dirty="0" smtClean="0"/>
              <a:t>Il Decadentismo poi assumerà il disagio fisico, la debolezza come espressioni costanti del malessere, del </a:t>
            </a:r>
            <a:r>
              <a:rPr lang="it-IT" i="1" dirty="0" err="1" smtClean="0"/>
              <a:t>cupio</a:t>
            </a:r>
            <a:r>
              <a:rPr lang="it-IT" i="1" dirty="0" smtClean="0"/>
              <a:t> dissolvi</a:t>
            </a:r>
            <a:r>
              <a:rPr lang="it-IT" dirty="0" smtClean="0"/>
              <a:t>, cioè del desiderio di disfacimento. </a:t>
            </a:r>
          </a:p>
          <a:p>
            <a:pPr algn="just"/>
            <a:r>
              <a:rPr lang="it-IT" dirty="0" smtClean="0"/>
              <a:t>Quando Svevo parla di malattia si riferisce ad un disagio interiore, spirituale. I mali che Zeno individua su di sé stanno per un male interiore: la </a:t>
            </a:r>
            <a:r>
              <a:rPr lang="it-IT" dirty="0" err="1" smtClean="0"/>
              <a:t>zoppìa</a:t>
            </a:r>
            <a:r>
              <a:rPr lang="it-IT" dirty="0" smtClean="0"/>
              <a:t> si manifesta sempre quando si sente fuori posto. I sintomi esterni sono manifestazione della nevrosi, ossia quel disadattamento alla vita che si acuisce nel contatto coi “sani”.</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Malattia come conoscenza di </a:t>
            </a:r>
            <a:r>
              <a:rPr lang="it-IT" dirty="0" err="1" smtClean="0"/>
              <a:t>sè</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Quando al disagio si viene incontro con la terapia analitica si crea un nesso tra la malattia e la sua possibile spiegazione da parte del malato.</a:t>
            </a:r>
          </a:p>
          <a:p>
            <a:pPr algn="just"/>
            <a:r>
              <a:rPr lang="it-IT" dirty="0" smtClean="0"/>
              <a:t>Con la </a:t>
            </a:r>
            <a:r>
              <a:rPr lang="it-IT" i="1" dirty="0" smtClean="0"/>
              <a:t>Coscienza di Zeno</a:t>
            </a:r>
            <a:r>
              <a:rPr lang="it-IT" dirty="0" smtClean="0"/>
              <a:t> la malattia, sintomo del disagio interiore, diviene privilegiata occasione per conoscere se stessi. “</a:t>
            </a:r>
            <a:r>
              <a:rPr lang="it-IT" i="1" dirty="0" smtClean="0"/>
              <a:t>Solo noi malati sappiamo qualcosa di noi stessi</a:t>
            </a:r>
            <a:r>
              <a:rPr lang="it-IT" dirty="0" smtClean="0"/>
              <a:t>”- affermerà Zeno.</a:t>
            </a:r>
          </a:p>
          <a:p>
            <a:pPr algn="just"/>
            <a:r>
              <a:rPr lang="it-IT" dirty="0" smtClean="0"/>
              <a:t>La malattia diventa strumento di conoscenza. Che si conosce? Che non c’è cura.</a:t>
            </a:r>
          </a:p>
          <a:p>
            <a:pPr algn="just"/>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nuova “coscienza” dell’inetto</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Zeno scopre che non è lui ad essere malato, ma è la vita a esserlo.</a:t>
            </a:r>
          </a:p>
          <a:p>
            <a:pPr algn="just"/>
            <a:r>
              <a:rPr lang="it-IT" dirty="0" smtClean="0"/>
              <a:t>Zeno è attratto dalla vita, vorrebbe un’interezza di vita, che la nevrosi gli svela non essere possibile.</a:t>
            </a:r>
          </a:p>
          <a:p>
            <a:pPr algn="just"/>
            <a:r>
              <a:rPr lang="it-IT" dirty="0" smtClean="0"/>
              <a:t>La vita, però, non concede interezza, è inquinata, e Zeno smette la cura perché ha scoperto che lui è sano, il vero sano, perché ha capito che la vita degli altri è intera perché non si preoccupa di interezza. È un’illusione. </a:t>
            </a:r>
          </a:p>
          <a:p>
            <a:pPr algn="just"/>
            <a:r>
              <a:rPr lang="it-IT" dirty="0" smtClean="0"/>
              <a:t>Il sano è colui che è inadatto ma non lo sa, accetta la forma come se fosse vita, ci si cristallizza e muore. </a:t>
            </a:r>
          </a:p>
          <a:p>
            <a:pPr algn="just"/>
            <a:r>
              <a:rPr lang="it-IT" dirty="0" smtClean="0"/>
              <a:t>Per Zeno la vita è un’infinita serie di possibilità. Se ti adatti muori. L’unica speranza è nell’essere abbozzo. “</a:t>
            </a:r>
            <a:r>
              <a:rPr lang="it-IT" i="1" dirty="0" smtClean="0"/>
              <a:t>Da me la vita non fu mai privata del desiderio</a:t>
            </a:r>
            <a:r>
              <a:rPr lang="it-IT" dirty="0" smtClean="0"/>
              <a:t>”.</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Svevo, Freud e la psicoanalisi </a:t>
            </a:r>
            <a:endParaRPr lang="it-IT" dirty="0"/>
          </a:p>
        </p:txBody>
      </p:sp>
      <p:sp>
        <p:nvSpPr>
          <p:cNvPr id="3" name="Segnaposto contenuto 2"/>
          <p:cNvSpPr>
            <a:spLocks noGrp="1"/>
          </p:cNvSpPr>
          <p:nvPr>
            <p:ph idx="1"/>
          </p:nvPr>
        </p:nvSpPr>
        <p:spPr/>
        <p:txBody>
          <a:bodyPr/>
          <a:lstStyle/>
          <a:p>
            <a:pPr algn="just"/>
            <a:r>
              <a:rPr lang="it-IT" dirty="0" smtClean="0"/>
              <a:t>Il legame con la psico-analisi non va inteso in senso stretto, ma come indicazione di un campo d’interesse, come partecipazione ad un clima intellettuale e culturale nel quale si confrontavano diverse teorie relative allo studio della psiche.</a:t>
            </a:r>
          </a:p>
          <a:p>
            <a:pPr algn="just"/>
            <a:r>
              <a:rPr lang="it-IT" dirty="0" smtClean="0"/>
              <a:t>Svevo non ha mai creduto all’efficacia terapeutica della psicoanalisi freudiana: questa rappresentò per lui l’occasione di contato tra l’individuo e la propria storia. </a:t>
            </a:r>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Zeno straniero alla vita</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Il nome proprio Zeno risale etimologicamente alla parola greca “</a:t>
            </a:r>
            <a:r>
              <a:rPr lang="it-IT" i="1" dirty="0" err="1" smtClean="0"/>
              <a:t>xènos</a:t>
            </a:r>
            <a:r>
              <a:rPr lang="it-IT" dirty="0" smtClean="0"/>
              <a:t>”, che significa “</a:t>
            </a:r>
            <a:r>
              <a:rPr lang="it-IT" i="1" dirty="0" smtClean="0"/>
              <a:t>straniero</a:t>
            </a:r>
            <a:r>
              <a:rPr lang="it-IT" dirty="0" smtClean="0"/>
              <a:t>,</a:t>
            </a:r>
            <a:r>
              <a:rPr lang="it-IT" i="1" dirty="0" smtClean="0"/>
              <a:t> esule</a:t>
            </a:r>
            <a:r>
              <a:rPr lang="it-IT" dirty="0" smtClean="0"/>
              <a:t>”. E in effetti Zeno è straniero alla vita perché inadatto, incapace di aderire a quella che </a:t>
            </a:r>
            <a:r>
              <a:rPr lang="it-IT" dirty="0" err="1" smtClean="0"/>
              <a:t>Schopenauer</a:t>
            </a:r>
            <a:r>
              <a:rPr lang="it-IT" dirty="0" smtClean="0"/>
              <a:t> chiama “</a:t>
            </a:r>
            <a:r>
              <a:rPr lang="it-IT" i="1" dirty="0" smtClean="0"/>
              <a:t>cieca volontà di vivere</a:t>
            </a:r>
            <a:r>
              <a:rPr lang="it-IT" dirty="0" smtClean="0"/>
              <a:t>”.</a:t>
            </a:r>
          </a:p>
          <a:p>
            <a:pPr algn="just"/>
            <a:r>
              <a:rPr lang="it-IT" dirty="0" smtClean="0"/>
              <a:t>Eppure quell’</a:t>
            </a:r>
            <a:r>
              <a:rPr lang="it-IT" b="1" dirty="0" smtClean="0"/>
              <a:t>abbozzo</a:t>
            </a:r>
            <a:r>
              <a:rPr lang="it-IT" dirty="0" smtClean="0"/>
              <a:t> d’uomo si rivelerà, in ultima istanza, il più adatto a sopravvivere. La sua natura incompiuta lo metterà nella condizione di conformarsi e adattarsi, meglio degli altri, al conformarsi delle condizioni e delle circostanze di vita. Nell’estraneità sta dunque paradossalmente la sua forza. </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smtClean="0"/>
              <a:t>teoria dell’abbozzo</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	Io credo che l'animale più capace ad evolversi sia quello in cui una parte è in continua lotta con l'altra per la supremazia, e l'animale, ora o nelle generazioni future, abbia conservata la possibilità di evolversi da una parte o dall'altra in conformità a quanto gli sarà domandato dalla società di cui nessuno ora può prevedere i bisogni e le esigenze. Nella mia mancanza assoluta di uno sviluppo marcato in qualsivoglia senso io sono quell’uomo. </a:t>
            </a:r>
          </a:p>
          <a:p>
            <a:pPr algn="r">
              <a:buNone/>
            </a:pPr>
            <a:r>
              <a:rPr lang="it-IT" dirty="0" smtClean="0"/>
              <a:t>da </a:t>
            </a:r>
            <a:r>
              <a:rPr lang="it-IT" i="1" dirty="0" smtClean="0"/>
              <a:t>L’uomo e la teoria darwiniana</a:t>
            </a:r>
          </a:p>
          <a:p>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smtClean="0"/>
              <a:t>teoria dell’abbozzo</a:t>
            </a:r>
            <a:r>
              <a:rPr lang="it-IT" dirty="0" smtClean="0"/>
              <a:t>” (</a:t>
            </a:r>
            <a:r>
              <a:rPr lang="it-IT" dirty="0" err="1" smtClean="0"/>
              <a:t>2</a:t>
            </a:r>
            <a:r>
              <a:rPr lang="it-IT" dirty="0" smtClean="0"/>
              <a:t>)</a:t>
            </a:r>
            <a:endParaRPr lang="it-IT" dirty="0"/>
          </a:p>
        </p:txBody>
      </p:sp>
      <p:sp>
        <p:nvSpPr>
          <p:cNvPr id="3" name="Segnaposto contenuto 2"/>
          <p:cNvSpPr>
            <a:spLocks noGrp="1"/>
          </p:cNvSpPr>
          <p:nvPr>
            <p:ph idx="1"/>
          </p:nvPr>
        </p:nvSpPr>
        <p:spPr/>
        <p:txBody>
          <a:bodyPr/>
          <a:lstStyle/>
          <a:p>
            <a:pPr algn="just"/>
            <a:r>
              <a:rPr lang="it-IT" dirty="0" smtClean="0"/>
              <a:t>Lo sento tanto bene che nella mia solitudine me ne glorio altamente e sto aspettando sapendo di non essere altro che un abbozzo. Naturalmente quando l’evoluzione avrebbe messo su quest’abbozzo degli organi più decisi, questi sarebbero per quanto superiori a quelli che vengono richiesti oggi pur un arresto. Il presente può avere il futuro in germe non in azione.</a:t>
            </a:r>
          </a:p>
          <a:p>
            <a:pPr algn="r">
              <a:buNone/>
            </a:pPr>
            <a:r>
              <a:rPr lang="it-IT" dirty="0" smtClean="0"/>
              <a:t>da </a:t>
            </a:r>
            <a:r>
              <a:rPr lang="it-IT" i="1" dirty="0" smtClean="0"/>
              <a:t>L’uomo e la teoria darwiniana </a:t>
            </a:r>
          </a:p>
          <a:p>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smtClean="0"/>
              <a:t>teoria dell’abbozzo</a:t>
            </a:r>
            <a:r>
              <a:rPr lang="it-IT" dirty="0" smtClean="0"/>
              <a:t>” (</a:t>
            </a:r>
            <a:r>
              <a:rPr lang="it-IT" dirty="0" err="1" smtClean="0"/>
              <a:t>3</a:t>
            </a:r>
            <a:r>
              <a:rPr lang="it-IT" dirty="0" smtClean="0"/>
              <a:t>)</a:t>
            </a:r>
            <a:endParaRPr lang="it-IT" dirty="0"/>
          </a:p>
        </p:txBody>
      </p:sp>
      <p:sp>
        <p:nvSpPr>
          <p:cNvPr id="3" name="Segnaposto contenuto 2"/>
          <p:cNvSpPr>
            <a:spLocks noGrp="1"/>
          </p:cNvSpPr>
          <p:nvPr>
            <p:ph idx="1"/>
          </p:nvPr>
        </p:nvSpPr>
        <p:spPr>
          <a:xfrm>
            <a:off x="739775" y="2770094"/>
            <a:ext cx="7662864" cy="4087906"/>
          </a:xfrm>
        </p:spPr>
        <p:txBody>
          <a:bodyPr/>
          <a:lstStyle/>
          <a:p>
            <a:pPr algn="just">
              <a:buNone/>
            </a:pPr>
            <a:r>
              <a:rPr lang="it-IT" dirty="0" smtClean="0"/>
              <a:t>	La bestia nuova era nata e le sue membra invece che perfezionarsi quali ordigni divennero capaci di maneggiare quelli ch’essa creò. Anzi una volta che gli ordigni erano nati le sue membra non poterono più mutarsi e come gli altri animali si riprodussero sempre uguali a se stessi per la cessazione in loro di ogni conato avendo perduta l’anima così l’uomo benché sempre torvo</a:t>
            </a:r>
            <a:r>
              <a:rPr lang="it-IT" dirty="0" err="1" smtClean="0"/>
              <a:t> e malco</a:t>
            </a:r>
            <a:r>
              <a:rPr lang="it-IT" dirty="0" smtClean="0"/>
              <a:t>ntento si riprodusse uguale per poter maneggiare gli ordigni che s’erano cristallizzati. </a:t>
            </a:r>
          </a:p>
          <a:p>
            <a:pPr algn="r">
              <a:buNone/>
            </a:pPr>
            <a:r>
              <a:rPr lang="it-IT" dirty="0" smtClean="0"/>
              <a:t>da </a:t>
            </a:r>
            <a:r>
              <a:rPr lang="it-IT" i="1" dirty="0" smtClean="0"/>
              <a:t>La corruzione dell’anima </a:t>
            </a:r>
          </a:p>
          <a:p>
            <a:pPr algn="r">
              <a:buNone/>
            </a:pPr>
            <a:endParaRPr lang="it-IT" dirty="0" smtClean="0"/>
          </a:p>
          <a:p>
            <a:pPr algn="r"/>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a:t>
            </a:r>
            <a:r>
              <a:rPr lang="it-IT" i="1" dirty="0" smtClean="0"/>
              <a:t>La coscienza di Zeno</a:t>
            </a:r>
            <a:r>
              <a:rPr lang="it-IT" dirty="0" smtClean="0"/>
              <a:t>, I, Prefazione</a:t>
            </a:r>
            <a:endParaRPr lang="it-IT" dirty="0"/>
          </a:p>
        </p:txBody>
      </p:sp>
      <p:sp>
        <p:nvSpPr>
          <p:cNvPr id="3" name="Segnaposto contenuto 2"/>
          <p:cNvSpPr>
            <a:spLocks noGrp="1"/>
          </p:cNvSpPr>
          <p:nvPr>
            <p:ph idx="1"/>
          </p:nvPr>
        </p:nvSpPr>
        <p:spPr>
          <a:xfrm>
            <a:off x="739775" y="2295224"/>
            <a:ext cx="7662864" cy="4562776"/>
          </a:xfrm>
        </p:spPr>
        <p:txBody>
          <a:bodyPr>
            <a:normAutofit fontScale="62500" lnSpcReduction="20000"/>
          </a:bodyPr>
          <a:lstStyle/>
          <a:p>
            <a:pPr algn="just">
              <a:buNone/>
            </a:pPr>
            <a:r>
              <a:rPr lang="it-IT" sz="2857" dirty="0" smtClean="0"/>
              <a:t>Io sono il dottore di cui in questa novella si parla talvolta con parole poco lusinghiere. Chi di </a:t>
            </a:r>
            <a:r>
              <a:rPr lang="it-IT" sz="2857" b="1" dirty="0" smtClean="0"/>
              <a:t>psico-analisi </a:t>
            </a:r>
            <a:r>
              <a:rPr lang="it-IT" sz="2857" dirty="0" smtClean="0"/>
              <a:t>s’intende, sa dove piazzare l’antipatia che il paziente mi dedica. Di psico-analisi non parlerò perché qui entro se ne parla già a sufficienza. Debbo scusarmi di aver indotto il mio paziente a scrivere la sua autobiografia; gli studiosi di psico-analisi arricceranno il naso a tanta novità. Ma egli era vecchio ed io sperai che in tale rievocazione il suo passato si rinverdisse, che l’autobiografia fosse un buon preludio alla psico-analisi. Oggi ancora la mia idea mi pare buona perché mi ha dato dei risultati insperati, che sarebbero stati maggiori se il malato sul più bello non si fosse sottratto alla cura truffandomi del frutto della mia lunga paziente analisi di queste memorie. </a:t>
            </a:r>
            <a:r>
              <a:rPr lang="it-IT" sz="2857" b="1" dirty="0" smtClean="0"/>
              <a:t>Le pubblico per vendetta e spero gli dispiaccia</a:t>
            </a:r>
            <a:r>
              <a:rPr lang="it-IT" sz="2857" dirty="0" smtClean="0"/>
              <a:t>. Sappia però ch’io sono pronto di dividere con lui i lauti</a:t>
            </a:r>
            <a:r>
              <a:rPr lang="it-IT" sz="2857" dirty="0" err="1" smtClean="0"/>
              <a:t> onorari</a:t>
            </a:r>
            <a:r>
              <a:rPr lang="it-IT" sz="2857" dirty="0" smtClean="0"/>
              <a:t>i che ricaverò da questa pubblicazione a patto egli riprenda la cura</a:t>
            </a:r>
            <a:r>
              <a:rPr lang="it-IT" sz="2857" b="1" dirty="0" smtClean="0"/>
              <a:t>. Sembrava tanto curioso di se stesso</a:t>
            </a:r>
            <a:r>
              <a:rPr lang="it-IT" sz="2857" dirty="0" smtClean="0"/>
              <a:t>! Se sapesse quante sorprese potrebbero risultargli dal commento </a:t>
            </a:r>
            <a:r>
              <a:rPr lang="it-IT" sz="2857" b="1" dirty="0" smtClean="0"/>
              <a:t>delle tante verità e bugie ch’egli ha qui accumulate!</a:t>
            </a:r>
            <a:r>
              <a:rPr lang="it-IT" sz="2571" b="1" dirty="0" smtClean="0"/>
              <a:t>... </a:t>
            </a:r>
          </a:p>
          <a:p>
            <a:pPr algn="r">
              <a:buNone/>
            </a:pPr>
            <a:r>
              <a:rPr lang="it-IT" b="1" dirty="0" smtClean="0"/>
              <a:t>DOTTOR S. </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TAPPE DEL “CASO” SVEVO</a:t>
            </a:r>
            <a:endParaRPr lang="it-IT" dirty="0"/>
          </a:p>
        </p:txBody>
      </p:sp>
      <p:sp>
        <p:nvSpPr>
          <p:cNvPr id="3" name="Segnaposto contenuto 2"/>
          <p:cNvSpPr>
            <a:spLocks noGrp="1"/>
          </p:cNvSpPr>
          <p:nvPr>
            <p:ph idx="1"/>
          </p:nvPr>
        </p:nvSpPr>
        <p:spPr>
          <a:xfrm>
            <a:off x="739775" y="2291752"/>
            <a:ext cx="7662864" cy="4307390"/>
          </a:xfrm>
        </p:spPr>
        <p:txBody>
          <a:bodyPr>
            <a:normAutofit fontScale="92500" lnSpcReduction="10000"/>
          </a:bodyPr>
          <a:lstStyle/>
          <a:p>
            <a:pPr algn="just"/>
            <a:r>
              <a:rPr lang="it-IT" b="1" dirty="0" smtClean="0"/>
              <a:t>1892</a:t>
            </a:r>
            <a:r>
              <a:rPr lang="it-IT" dirty="0" smtClean="0"/>
              <a:t> pubblica il primo romanzo Una vita che si rivela un fallimento editoriale</a:t>
            </a:r>
          </a:p>
          <a:p>
            <a:pPr algn="just"/>
            <a:r>
              <a:rPr lang="it-IT" b="1" dirty="0" smtClean="0"/>
              <a:t>1898</a:t>
            </a:r>
            <a:r>
              <a:rPr lang="it-IT" dirty="0" smtClean="0"/>
              <a:t> pubblica il secondo romanzo Senilità e anche questa volta non ottiene alcun riscontro positivo</a:t>
            </a:r>
          </a:p>
          <a:p>
            <a:pPr algn="just"/>
            <a:r>
              <a:rPr lang="it-IT" b="1" dirty="0" smtClean="0"/>
              <a:t>1907</a:t>
            </a:r>
            <a:r>
              <a:rPr lang="it-IT" dirty="0" smtClean="0"/>
              <a:t> frequenta a Trieste James Joyce che lo incoraggia dando giudizi positivi sulle sue opere</a:t>
            </a:r>
          </a:p>
          <a:p>
            <a:pPr algn="just"/>
            <a:r>
              <a:rPr lang="it-IT" b="1" dirty="0" smtClean="0"/>
              <a:t>1911 </a:t>
            </a:r>
            <a:r>
              <a:rPr lang="it-IT" dirty="0" smtClean="0"/>
              <a:t>incontra grazie alla mediazione de cognato, la psicanalisi e le teorie freudiane</a:t>
            </a:r>
          </a:p>
          <a:p>
            <a:pPr algn="just"/>
            <a:r>
              <a:rPr lang="it-IT" b="1" dirty="0" smtClean="0"/>
              <a:t>1923</a:t>
            </a:r>
            <a:r>
              <a:rPr lang="it-IT" dirty="0" smtClean="0"/>
              <a:t> pubblica La coscienza di Zeno </a:t>
            </a:r>
            <a:r>
              <a:rPr lang="it-IT" dirty="0" err="1" smtClean="0"/>
              <a:t>–</a:t>
            </a:r>
            <a:r>
              <a:rPr lang="it-IT" dirty="0" smtClean="0"/>
              <a:t> scoppia il “caso” Svevo. Anche Eugenio Montale interviene in quegli anni per sostenerne il tentativo letterario.</a:t>
            </a:r>
          </a:p>
          <a:p>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smtClean="0"/>
              <a:t>catastrofe cosmica</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Qualunque sforzo di darci la salute è vano. Questa non può appartenere che alla bestia che conosce un solo progresso, quello del proprio organismo. Allorché la rondinella comprese che per essa non c’era </a:t>
            </a:r>
            <a:r>
              <a:rPr lang="it-IT" dirty="0" smtClean="0"/>
              <a:t>altra possibile </a:t>
            </a:r>
            <a:r>
              <a:rPr lang="it-IT" dirty="0" smtClean="0"/>
              <a:t>vita fuori dell’emigrazione, essa ingrossò il muscolo che muove le sue ali e che divenne la </a:t>
            </a:r>
            <a:r>
              <a:rPr lang="it-IT" dirty="0" smtClean="0"/>
              <a:t>parte più considerevole </a:t>
            </a:r>
            <a:r>
              <a:rPr lang="it-IT" dirty="0" smtClean="0"/>
              <a:t>del suo organismo. La talpa s’interrò e tutto il suo corpo si conformò al suo bisogno. Il cavallo s’ingrandì e trasformò il suo piede. Di alcuni animali non sappiamo il progresso, ma ci sarà stato e non avrà mai leso la loro salute. </a:t>
            </a:r>
          </a:p>
          <a:p>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smtClean="0"/>
              <a:t>catastrofe cosmica</a:t>
            </a:r>
            <a:r>
              <a:rPr lang="it-IT" dirty="0" smtClean="0"/>
              <a:t>” (</a:t>
            </a:r>
            <a:r>
              <a:rPr lang="it-IT" dirty="0" err="1" smtClean="0"/>
              <a:t>2</a:t>
            </a:r>
            <a:r>
              <a:rPr lang="it-IT" dirty="0" smtClean="0"/>
              <a:t>)</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Ma l’occhialuto uomo, invece, inventa gli ordigni fuori del suo corpo e se c’è stata salute e nobiltà in chi li inventò, quasi sempre manca in chi li usa. Gli ordigni si comperano, si vendono e si rubano e l’uomo diventa sempre più furbo e più debole. Anzi si capisce che la sua furbizia cresce in proporzione della sua debolezza. I</a:t>
            </a:r>
            <a:r>
              <a:rPr lang="it-IT" dirty="0" smtClean="0"/>
              <a:t> primi </a:t>
            </a:r>
            <a:r>
              <a:rPr lang="it-IT" dirty="0" smtClean="0"/>
              <a:t>suoi ordigni parevano prolungazioni del suo </a:t>
            </a:r>
            <a:r>
              <a:rPr lang="it-IT" dirty="0" smtClean="0"/>
              <a:t>braccio </a:t>
            </a:r>
            <a:r>
              <a:rPr lang="it-IT" dirty="0" smtClean="0"/>
              <a:t>e non potevano essere efficaci che per la forza dello stesso, ma, oramai, l’ordigno non ha più alcuna </a:t>
            </a:r>
            <a:r>
              <a:rPr lang="it-IT" dirty="0" smtClean="0"/>
              <a:t>relazione </a:t>
            </a:r>
            <a:r>
              <a:rPr lang="it-IT" dirty="0" smtClean="0"/>
              <a:t>con l’arto. Ed è l’ordigno che crea la malattia con l’abbandono della legge che fu su tutta la terra la </a:t>
            </a:r>
            <a:r>
              <a:rPr lang="it-IT" dirty="0" smtClean="0"/>
              <a:t>creatrice</a:t>
            </a:r>
            <a:r>
              <a:rPr lang="it-IT" dirty="0" smtClean="0"/>
              <a:t>. La legge del più forte sparì e perdemmo la selezione salutare. Altro che psico-analisi ci vorrebbe: sotto la legge del possessore del maggior numero di ordigni pro- spereranno malattie e ammalati. </a:t>
            </a:r>
          </a:p>
          <a:p>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smtClean="0"/>
              <a:t>catastrofe cosmica </a:t>
            </a:r>
            <a:r>
              <a:rPr lang="it-IT" dirty="0" smtClean="0"/>
              <a:t>(</a:t>
            </a:r>
            <a:r>
              <a:rPr lang="it-IT" dirty="0" err="1" smtClean="0"/>
              <a:t>3</a:t>
            </a:r>
            <a:r>
              <a:rPr lang="it-IT" dirty="0" smtClean="0"/>
              <a:t>)</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Forse traverso una catastrofe inaudita prodotta dagli ordigni ritorneremo alla salute. Quando i gas velenosi non basteranno più, un uomo fatto come tutti gli altri, nel segreto di una stanza di questo mondo, inventerà un esplosivo incomparabile, in confronto al quale </a:t>
            </a:r>
            <a:r>
              <a:rPr lang="it-IT" dirty="0" smtClean="0"/>
              <a:t>gli esplosivi </a:t>
            </a:r>
            <a:r>
              <a:rPr lang="it-IT" dirty="0" smtClean="0"/>
              <a:t>attualmente esistenti saranno considerati quali inno- cui giocattoli. Ed un altro uomo fatto anche lui come tutti gli altri, ma degli altri un po’ più ammalato, ruberà tale esplosivo e s’arrampicherà al centro della terra per porlo nel punto ove il suo effetto potrà essere</a:t>
            </a:r>
            <a:r>
              <a:rPr lang="it-IT" dirty="0" err="1" smtClean="0"/>
              <a:t> </a:t>
            </a:r>
            <a:r>
              <a:rPr lang="it-IT" err="1" smtClean="0"/>
              <a:t>il </a:t>
            </a:r>
            <a:r>
              <a:rPr lang="it-IT" smtClean="0"/>
              <a:t>massimo</a:t>
            </a:r>
            <a:r>
              <a:rPr lang="it-IT" dirty="0" smtClean="0"/>
              <a:t>. Ci sarà un’esplosione enorme che nessuno udrà e la terra ritornata alla forma di nebulosa errerà nei cieli </a:t>
            </a:r>
            <a:r>
              <a:rPr lang="it-IT" dirty="0" smtClean="0"/>
              <a:t>priva </a:t>
            </a:r>
            <a:r>
              <a:rPr lang="it-IT" dirty="0" smtClean="0"/>
              <a:t>di parassiti e di malattie. </a:t>
            </a:r>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INFLUENZE CULTURALI (</a:t>
            </a:r>
            <a:r>
              <a:rPr lang="it-IT" dirty="0" err="1" smtClean="0"/>
              <a:t>1</a:t>
            </a:r>
            <a:r>
              <a:rPr lang="it-IT" dirty="0" smtClean="0"/>
              <a:t>)</a:t>
            </a:r>
            <a:endParaRPr lang="it-IT" dirty="0"/>
          </a:p>
        </p:txBody>
      </p:sp>
      <p:sp>
        <p:nvSpPr>
          <p:cNvPr id="3" name="Segnaposto contenuto 2"/>
          <p:cNvSpPr>
            <a:spLocks noGrp="1"/>
          </p:cNvSpPr>
          <p:nvPr>
            <p:ph idx="1"/>
          </p:nvPr>
        </p:nvSpPr>
        <p:spPr/>
        <p:txBody>
          <a:bodyPr>
            <a:normAutofit fontScale="92500" lnSpcReduction="10000"/>
          </a:bodyPr>
          <a:lstStyle/>
          <a:p>
            <a:pPr>
              <a:buNone/>
            </a:pPr>
            <a:r>
              <a:rPr lang="it-IT" b="1" u="sng" dirty="0" smtClean="0"/>
              <a:t>ARTHUR SCHOPENAUER</a:t>
            </a:r>
          </a:p>
          <a:p>
            <a:pPr algn="just">
              <a:buNone/>
            </a:pPr>
            <a:r>
              <a:rPr lang="it-IT" dirty="0" smtClean="0"/>
              <a:t>Nel pensiero di </a:t>
            </a:r>
            <a:r>
              <a:rPr lang="it-IT" dirty="0" err="1" smtClean="0"/>
              <a:t>Schopenauer</a:t>
            </a:r>
            <a:r>
              <a:rPr lang="it-IT" dirty="0" smtClean="0"/>
              <a:t> riconosciamo il retroterra filosofico dei personaggi </a:t>
            </a:r>
            <a:r>
              <a:rPr lang="it-IT" dirty="0" err="1" smtClean="0"/>
              <a:t>sveviani</a:t>
            </a:r>
            <a:r>
              <a:rPr lang="it-IT" dirty="0" smtClean="0"/>
              <a:t>: l’</a:t>
            </a:r>
            <a:r>
              <a:rPr lang="it-IT" b="1" dirty="0" smtClean="0"/>
              <a:t>inetto</a:t>
            </a:r>
            <a:r>
              <a:rPr lang="it-IT" dirty="0" smtClean="0"/>
              <a:t> presenta affinità con il cosiddetto </a:t>
            </a:r>
            <a:r>
              <a:rPr lang="it-IT" b="1" dirty="0" smtClean="0"/>
              <a:t>contemplatore</a:t>
            </a:r>
            <a:r>
              <a:rPr lang="it-IT" dirty="0" smtClean="0"/>
              <a:t>: come il contemplatore, anche l’inetto, poi associato da Svevo alla figura dell’</a:t>
            </a:r>
            <a:r>
              <a:rPr lang="it-IT" b="1" dirty="0" smtClean="0"/>
              <a:t>abbozzo</a:t>
            </a:r>
            <a:r>
              <a:rPr lang="it-IT" dirty="0" smtClean="0"/>
              <a:t>, ha sollevato il velo della realtà fenomenica e ha scoperto l’esistenza sotto di esso della cieca volontà di vivere alla quale intende sottrarsi. Il contemplatore si oppone al </a:t>
            </a:r>
            <a:r>
              <a:rPr lang="it-IT" b="1" dirty="0" smtClean="0"/>
              <a:t>lottatore</a:t>
            </a:r>
            <a:r>
              <a:rPr lang="it-IT" dirty="0" smtClean="0"/>
              <a:t>, ovvero a quell’ individuo che esegue meccanicamente la Volontà e si integra perfettamente in un mondo da essa dominato. </a:t>
            </a:r>
          </a:p>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INFLUENZE CULTURALI (</a:t>
            </a:r>
            <a:r>
              <a:rPr lang="it-IT" dirty="0" err="1" smtClean="0"/>
              <a:t>2</a:t>
            </a:r>
            <a:r>
              <a:rPr lang="it-IT" dirty="0" smtClean="0"/>
              <a:t>)</a:t>
            </a:r>
            <a:endParaRPr lang="it-IT" dirty="0"/>
          </a:p>
        </p:txBody>
      </p:sp>
      <p:sp>
        <p:nvSpPr>
          <p:cNvPr id="3" name="Segnaposto contenuto 2"/>
          <p:cNvSpPr>
            <a:spLocks noGrp="1"/>
          </p:cNvSpPr>
          <p:nvPr>
            <p:ph idx="1"/>
          </p:nvPr>
        </p:nvSpPr>
        <p:spPr/>
        <p:txBody>
          <a:bodyPr>
            <a:normAutofit fontScale="77500" lnSpcReduction="20000"/>
          </a:bodyPr>
          <a:lstStyle/>
          <a:p>
            <a:pPr>
              <a:buNone/>
            </a:pPr>
            <a:r>
              <a:rPr lang="it-IT" b="1" u="sng" dirty="0" smtClean="0"/>
              <a:t>CHARLES DARWIN </a:t>
            </a:r>
          </a:p>
          <a:p>
            <a:pPr algn="just">
              <a:buNone/>
            </a:pPr>
            <a:r>
              <a:rPr lang="it-IT" dirty="0" smtClean="0"/>
              <a:t>Le teorie di Darwin sono per Svevo il modello per l’interpretazione dei rapporti tra singolo e società anche attraverso la ripresa del “</a:t>
            </a:r>
            <a:r>
              <a:rPr lang="it-IT" i="1" dirty="0" smtClean="0"/>
              <a:t>darwinismo sociale</a:t>
            </a:r>
            <a:r>
              <a:rPr lang="it-IT" dirty="0" smtClean="0"/>
              <a:t>”. Egli fa coincidere la lotta per la vita con la lotta per il successo individuale: da qui deriva lo schema dei personaggi </a:t>
            </a:r>
            <a:r>
              <a:rPr lang="it-IT" dirty="0" err="1" smtClean="0"/>
              <a:t>sveviani</a:t>
            </a:r>
            <a:r>
              <a:rPr lang="it-IT" dirty="0" smtClean="0"/>
              <a:t> nei quali un inetto si confronta con un </a:t>
            </a:r>
            <a:r>
              <a:rPr lang="it-IT" b="1" dirty="0" smtClean="0"/>
              <a:t>antagonista</a:t>
            </a:r>
            <a:r>
              <a:rPr lang="it-IT" dirty="0" smtClean="0"/>
              <a:t>. L’</a:t>
            </a:r>
            <a:r>
              <a:rPr lang="it-IT" b="1" dirty="0" smtClean="0"/>
              <a:t>inetto</a:t>
            </a:r>
            <a:r>
              <a:rPr lang="it-IT" dirty="0" smtClean="0"/>
              <a:t> è colui che si rivela perdente, </a:t>
            </a:r>
            <a:r>
              <a:rPr lang="it-IT" b="1" dirty="0" smtClean="0"/>
              <a:t>inadatto alla vita</a:t>
            </a:r>
            <a:r>
              <a:rPr lang="it-IT" dirty="0" smtClean="0"/>
              <a:t>, mentre l’</a:t>
            </a:r>
            <a:r>
              <a:rPr lang="it-IT" b="1" dirty="0" smtClean="0"/>
              <a:t>antagonista,</a:t>
            </a:r>
            <a:r>
              <a:rPr lang="it-IT" dirty="0" smtClean="0"/>
              <a:t> </a:t>
            </a:r>
            <a:r>
              <a:rPr lang="it-IT" b="1" dirty="0" smtClean="0"/>
              <a:t>perfettamente integrato </a:t>
            </a:r>
            <a:r>
              <a:rPr lang="it-IT" dirty="0" smtClean="0"/>
              <a:t>nelle dinamiche sociali, risulta vincente. Questo almeno fino alla fine della Coscienza di Zeno che svelerà la capacità di adattamento dell’inetto ai mutamenti proprio in virtù del suo non essere integrato in una forma. L’originalità di Svevo consister nel fatto che egli farà dell’inetto il punto di vista sulla realtà e sul mondo. </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INFLUENZE CULTURALI (</a:t>
            </a:r>
            <a:r>
              <a:rPr lang="it-IT" dirty="0" err="1" smtClean="0"/>
              <a:t>3</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buNone/>
            </a:pPr>
            <a:r>
              <a:rPr lang="it-IT" b="1" u="sng" dirty="0" smtClean="0"/>
              <a:t>SIGMUND FREUD</a:t>
            </a:r>
          </a:p>
          <a:p>
            <a:pPr algn="just">
              <a:buNone/>
            </a:pPr>
            <a:r>
              <a:rPr lang="it-IT" dirty="0" smtClean="0"/>
              <a:t>Le teorie di Freud fanno sì che Svevo maturi l’idea di un nuovo sguardo sull’esistenza, anche se solo la </a:t>
            </a:r>
            <a:r>
              <a:rPr lang="it-IT" i="1" dirty="0" smtClean="0"/>
              <a:t>Coscienza</a:t>
            </a:r>
            <a:r>
              <a:rPr lang="it-IT" dirty="0" smtClean="0"/>
              <a:t> si baserà sulle dottrine psicanalitiche. Ciò che del nuovo metodo interessava a Svevo non era tanto il versante della cura quanto la straordinaria possibilità che offriva di indagare nello spazio interiore dell’individuo. La psicanalisi diventerà un metodo di conoscenza più che una pratica da seguire per essere guariti.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“STRANA” LINGUA</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Uno dei tratti caratteristici della prosa di Svevo è l’uso di una strana lingua, ai limiti della correttezza grammaticale ed ortografica. La doppia cultura </a:t>
            </a:r>
            <a:r>
              <a:rPr lang="it-IT" dirty="0" err="1" smtClean="0"/>
              <a:t>italo-tedesca</a:t>
            </a:r>
            <a:r>
              <a:rPr lang="it-IT" dirty="0" smtClean="0"/>
              <a:t> aveva provocato nel suo sistema linguistico una contaminazione tra le due lingue. </a:t>
            </a:r>
          </a:p>
          <a:p>
            <a:pPr algn="just"/>
            <a:r>
              <a:rPr lang="it-IT" dirty="0" smtClean="0"/>
              <a:t>Oltre ai calchi dal tedesco, i critici hanno rilevato, talvolta, dialoghi artificiosi o alcune scelte lessicali goffe o, sul piano dello stile, alcuni costrutti nominali tipici del francese, lingua su cui si era formato per le letture giovanili. </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UNA VITA (1892)</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Trama </a:t>
            </a:r>
          </a:p>
          <a:p>
            <a:pPr algn="just"/>
            <a:r>
              <a:rPr lang="it-IT" dirty="0" smtClean="0"/>
              <a:t>Matrice autobiografica: la figura dell’inetto (un inadatto alla vita che termina la sua esistenza con il suicidio)</a:t>
            </a:r>
          </a:p>
          <a:p>
            <a:pPr algn="just"/>
            <a:r>
              <a:rPr lang="it-IT" dirty="0" smtClean="0"/>
              <a:t>I personaggi: Annetta </a:t>
            </a:r>
            <a:r>
              <a:rPr lang="it-IT" dirty="0" err="1" smtClean="0"/>
              <a:t>Maller</a:t>
            </a:r>
            <a:r>
              <a:rPr lang="it-IT" dirty="0" smtClean="0"/>
              <a:t>, Macario, Lucia </a:t>
            </a:r>
            <a:r>
              <a:rPr lang="it-IT" dirty="0" err="1" smtClean="0"/>
              <a:t>Lanucci</a:t>
            </a:r>
            <a:endParaRPr lang="it-IT" dirty="0" smtClean="0"/>
          </a:p>
          <a:p>
            <a:pPr algn="just"/>
            <a:r>
              <a:rPr lang="it-IT" dirty="0" smtClean="0"/>
              <a:t>Un romanzo d’interni e un romanzo “d’analisi”</a:t>
            </a:r>
          </a:p>
          <a:p>
            <a:pPr algn="just"/>
            <a:r>
              <a:rPr lang="it-IT" dirty="0" smtClean="0"/>
              <a:t>La lingua e lo stile: narratore esterno tendenzialmente impersonale </a:t>
            </a:r>
          </a:p>
          <a:p>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esi">
  <a:themeElements>
    <a:clrScheme name="Genesi">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
      <a:majorFont>
        <a:latin typeface="Calisto MT"/>
        <a:ea typeface=""/>
        <a:cs typeface=""/>
        <a:font script="Jpan" typeface="ＭＳ 明朝"/>
      </a:majorFont>
      <a:minorFont>
        <a:latin typeface="Calisto MT"/>
        <a:ea typeface=""/>
        <a:cs typeface=""/>
        <a:font script="Jpan" typeface="ＭＳ 明朝"/>
      </a:minorFont>
    </a:fontScheme>
    <a:fmtScheme name="Genesi">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Genesi.thmx</Template>
  <TotalTime>273</TotalTime>
  <Words>3869</Words>
  <Application>Microsoft Macintosh PowerPoint</Application>
  <PresentationFormat>Presentazione su schermo (4:3)</PresentationFormat>
  <Paragraphs>161</Paragraphs>
  <Slides>42</Slides>
  <Notes>0</Notes>
  <HiddenSlides>0</HiddenSlides>
  <MMClips>0</MMClips>
  <ScaleCrop>false</ScaleCrop>
  <HeadingPairs>
    <vt:vector size="4" baseType="variant">
      <vt:variant>
        <vt:lpstr>Modello struttura</vt:lpstr>
      </vt:variant>
      <vt:variant>
        <vt:i4>1</vt:i4>
      </vt:variant>
      <vt:variant>
        <vt:lpstr>Titoli diapositive</vt:lpstr>
      </vt:variant>
      <vt:variant>
        <vt:i4>42</vt:i4>
      </vt:variant>
    </vt:vector>
  </HeadingPairs>
  <TitlesOfParts>
    <vt:vector size="43" baseType="lpstr">
      <vt:lpstr>Genesi</vt:lpstr>
      <vt:lpstr>IL “CASO” SVEVO</vt:lpstr>
      <vt:lpstr>IL “CASO” TRIESTE</vt:lpstr>
      <vt:lpstr>UNA FORMAZIONE COMPOSITA </vt:lpstr>
      <vt:lpstr>TAPPE DEL “CASO” SVEVO</vt:lpstr>
      <vt:lpstr>INFLUENZE CULTURALI (1)</vt:lpstr>
      <vt:lpstr>INFLUENZE CULTURALI (2)</vt:lpstr>
      <vt:lpstr>INFLUENZE CULTURALI (3)</vt:lpstr>
      <vt:lpstr>LA “STRANA” LINGUA</vt:lpstr>
      <vt:lpstr>UNA VITA (1892)</vt:lpstr>
      <vt:lpstr>Alfonso: il primo “inetto”</vt:lpstr>
      <vt:lpstr>Da UNA VITA, cap. VIII</vt:lpstr>
      <vt:lpstr>Da UNA VITA, cap. VIII</vt:lpstr>
      <vt:lpstr>Da UNA VITA, cap. VIII</vt:lpstr>
      <vt:lpstr>Una vita-La lingua e lo stile</vt:lpstr>
      <vt:lpstr>SENILITA’ (1898)</vt:lpstr>
      <vt:lpstr>Alfonso ed Emilio, “fratelli carnali”</vt:lpstr>
      <vt:lpstr>Da SENILITA’</vt:lpstr>
      <vt:lpstr>Da SENILITA’ (2)</vt:lpstr>
      <vt:lpstr>La senilità, dunque…</vt:lpstr>
      <vt:lpstr>LA COSCIENZA DI ZENO (1923)</vt:lpstr>
      <vt:lpstr>Nuclei tematici</vt:lpstr>
      <vt:lpstr>Caratteri e struttura</vt:lpstr>
      <vt:lpstr>Il titolo</vt:lpstr>
      <vt:lpstr>I tre “fratelli carnali”</vt:lpstr>
      <vt:lpstr>Modernità della Coscienza</vt:lpstr>
      <vt:lpstr>Il punto di vista del soggetto</vt:lpstr>
      <vt:lpstr>Il tempo della narrazione</vt:lpstr>
      <vt:lpstr>L’inattendibilità del narratore</vt:lpstr>
      <vt:lpstr>L’ironia</vt:lpstr>
      <vt:lpstr>Il tema della malattia</vt:lpstr>
      <vt:lpstr>La malattia come stato dell’esistenza</vt:lpstr>
      <vt:lpstr>Malattia come conoscenza di sè</vt:lpstr>
      <vt:lpstr>La nuova “coscienza” dell’inetto</vt:lpstr>
      <vt:lpstr>Svevo, Freud e la psicoanalisi </vt:lpstr>
      <vt:lpstr>Zeno straniero alla vita</vt:lpstr>
      <vt:lpstr>La “teoria dell’abbozzo”</vt:lpstr>
      <vt:lpstr>La “teoria dell’abbozzo” (2)</vt:lpstr>
      <vt:lpstr>La “teoria dell’abbozzo” (3)</vt:lpstr>
      <vt:lpstr>Da La coscienza di Zeno, I, Prefazione</vt:lpstr>
      <vt:lpstr>La “catastrofe cosmica”</vt:lpstr>
      <vt:lpstr>La “catastrofe cosmica” (2)</vt:lpstr>
      <vt:lpstr>La catastrofe cosmica (3)</vt:lpstr>
    </vt:vector>
  </TitlesOfParts>
  <Company>Liceo MALPIGHI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“CASO” SVEVO</dc:title>
  <dc:creator>Mara Ferroni</dc:creator>
  <cp:lastModifiedBy>Mara Ferroni</cp:lastModifiedBy>
  <cp:revision>16</cp:revision>
  <dcterms:created xsi:type="dcterms:W3CDTF">2016-04-18T03:50:00Z</dcterms:created>
  <dcterms:modified xsi:type="dcterms:W3CDTF">2016-04-18T03:59:10Z</dcterms:modified>
</cp:coreProperties>
</file>