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Default Extension="jpeg" ContentType="image/jpeg"/>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60" r:id="rId3"/>
    <p:sldId id="263" r:id="rId4"/>
    <p:sldId id="272" r:id="rId5"/>
    <p:sldId id="261" r:id="rId6"/>
    <p:sldId id="262" r:id="rId7"/>
    <p:sldId id="271" r:id="rId8"/>
    <p:sldId id="273" r:id="rId9"/>
    <p:sldId id="274" r:id="rId10"/>
    <p:sldId id="275" r:id="rId11"/>
    <p:sldId id="290" r:id="rId12"/>
    <p:sldId id="291" r:id="rId13"/>
    <p:sldId id="270" r:id="rId14"/>
    <p:sldId id="292" r:id="rId15"/>
    <p:sldId id="264" r:id="rId16"/>
    <p:sldId id="265" r:id="rId17"/>
    <p:sldId id="266" r:id="rId18"/>
    <p:sldId id="267" r:id="rId19"/>
    <p:sldId id="268" r:id="rId20"/>
    <p:sldId id="269" r:id="rId21"/>
    <p:sldId id="293" r:id="rId22"/>
    <p:sldId id="276" r:id="rId23"/>
    <p:sldId id="277" r:id="rId24"/>
    <p:sldId id="278" r:id="rId25"/>
    <p:sldId id="257" r:id="rId26"/>
    <p:sldId id="279" r:id="rId27"/>
    <p:sldId id="280" r:id="rId28"/>
    <p:sldId id="281" r:id="rId29"/>
    <p:sldId id="282" r:id="rId30"/>
    <p:sldId id="283" r:id="rId31"/>
    <p:sldId id="284" r:id="rId32"/>
    <p:sldId id="259" r:id="rId33"/>
    <p:sldId id="285" r:id="rId34"/>
    <p:sldId id="286" r:id="rId35"/>
    <p:sldId id="287" r:id="rId36"/>
    <p:sldId id="288" r:id="rId37"/>
    <p:sldId id="289" r:id="rId38"/>
    <p:sldId id="258" r:id="rId39"/>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09" d="100"/>
          <a:sy n="109" d="100"/>
        </p:scale>
        <p:origin x="-872"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26C8D09-D3A8-FF41-9F88-010A1E0FB167}" type="datetimeFigureOut">
              <a:rPr lang="it-IT" smtClean="0"/>
              <a:pPr/>
              <a:t>28-04-2016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1B147F-00C6-064A-B9D2-ECA50EF394D7}"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26C8D09-D3A8-FF41-9F88-010A1E0FB167}" type="datetimeFigureOut">
              <a:rPr lang="it-IT" smtClean="0"/>
              <a:pPr/>
              <a:t>28-04-2016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1B147F-00C6-064A-B9D2-ECA50EF394D7}"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26C8D09-D3A8-FF41-9F88-010A1E0FB167}" type="datetimeFigureOut">
              <a:rPr lang="it-IT" smtClean="0"/>
              <a:pPr/>
              <a:t>28-04-2016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1B147F-00C6-064A-B9D2-ECA50EF394D7}"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26C8D09-D3A8-FF41-9F88-010A1E0FB167}" type="datetimeFigureOut">
              <a:rPr lang="it-IT" smtClean="0"/>
              <a:pPr/>
              <a:t>28-04-2016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1B147F-00C6-064A-B9D2-ECA50EF394D7}"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726C8D09-D3A8-FF41-9F88-010A1E0FB167}" type="datetimeFigureOut">
              <a:rPr lang="it-IT" smtClean="0"/>
              <a:pPr/>
              <a:t>28-04-2016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1B147F-00C6-064A-B9D2-ECA50EF394D7}"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26C8D09-D3A8-FF41-9F88-010A1E0FB167}" type="datetimeFigureOut">
              <a:rPr lang="it-IT" smtClean="0"/>
              <a:pPr/>
              <a:t>28-04-2016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91B147F-00C6-064A-B9D2-ECA50EF394D7}"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26C8D09-D3A8-FF41-9F88-010A1E0FB167}" type="datetimeFigureOut">
              <a:rPr lang="it-IT" smtClean="0"/>
              <a:pPr/>
              <a:t>28-04-2016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91B147F-00C6-064A-B9D2-ECA50EF394D7}"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726C8D09-D3A8-FF41-9F88-010A1E0FB167}" type="datetimeFigureOut">
              <a:rPr lang="it-IT" smtClean="0"/>
              <a:pPr/>
              <a:t>28-04-2016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91B147F-00C6-064A-B9D2-ECA50EF394D7}"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26C8D09-D3A8-FF41-9F88-010A1E0FB167}" type="datetimeFigureOut">
              <a:rPr lang="it-IT" smtClean="0"/>
              <a:pPr/>
              <a:t>28-04-2016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91B147F-00C6-064A-B9D2-ECA50EF394D7}"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726C8D09-D3A8-FF41-9F88-010A1E0FB167}" type="datetimeFigureOut">
              <a:rPr lang="it-IT" smtClean="0"/>
              <a:pPr/>
              <a:t>28-04-2016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91B147F-00C6-064A-B9D2-ECA50EF394D7}"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726C8D09-D3A8-FF41-9F88-010A1E0FB167}" type="datetimeFigureOut">
              <a:rPr lang="it-IT" smtClean="0"/>
              <a:pPr/>
              <a:t>28-04-2016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91B147F-00C6-064A-B9D2-ECA50EF394D7}"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accent6">
            <a:lumMod val="75000"/>
            <a:alpha val="90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6C8D09-D3A8-FF41-9F88-010A1E0FB167}" type="datetimeFigureOut">
              <a:rPr lang="it-IT" smtClean="0"/>
              <a:pPr/>
              <a:t>28-04-2016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1B147F-00C6-064A-B9D2-ECA50EF394D7}"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solidFill>
                  <a:srgbClr val="FF0000"/>
                </a:solidFill>
              </a:rPr>
              <a:t>PIRANDELLO </a:t>
            </a:r>
            <a:r>
              <a:rPr lang="it-IT" b="1" dirty="0" err="1" smtClean="0">
                <a:solidFill>
                  <a:srgbClr val="FF0000"/>
                </a:solidFill>
              </a:rPr>
              <a:t>–</a:t>
            </a:r>
            <a:r>
              <a:rPr lang="it-IT" b="1" dirty="0" smtClean="0">
                <a:solidFill>
                  <a:srgbClr val="FF0000"/>
                </a:solidFill>
              </a:rPr>
              <a:t> I ROMANZI</a:t>
            </a:r>
            <a:endParaRPr lang="it-IT" b="1" dirty="0">
              <a:solidFill>
                <a:srgbClr val="FF0000"/>
              </a:solidFill>
            </a:endParaRPr>
          </a:p>
        </p:txBody>
      </p:sp>
      <p:sp>
        <p:nvSpPr>
          <p:cNvPr id="3" name="Sottotitolo 2"/>
          <p:cNvSpPr>
            <a:spLocks noGrp="1"/>
          </p:cNvSpPr>
          <p:nvPr>
            <p:ph type="subTitle" idx="1"/>
          </p:nvPr>
        </p:nvSpPr>
        <p:spPr/>
        <p:txBody>
          <a:bodyPr>
            <a:normAutofit/>
          </a:bodyPr>
          <a:lstStyle/>
          <a:p>
            <a:r>
              <a:rPr lang="it-IT" sz="3400" b="1" i="1" dirty="0" smtClean="0">
                <a:solidFill>
                  <a:srgbClr val="FF0000"/>
                </a:solidFill>
              </a:rPr>
              <a:t>Storie di </a:t>
            </a:r>
            <a:r>
              <a:rPr lang="it-IT" sz="3400" b="1" i="1" dirty="0" err="1" smtClean="0">
                <a:solidFill>
                  <a:srgbClr val="FF0000"/>
                </a:solidFill>
              </a:rPr>
              <a:t>vermucci</a:t>
            </a:r>
            <a:r>
              <a:rPr lang="it-IT" sz="3400" b="1" i="1" dirty="0" smtClean="0">
                <a:solidFill>
                  <a:srgbClr val="FF0000"/>
                </a:solidFill>
              </a:rPr>
              <a:t>, ormai, le nostre</a:t>
            </a:r>
            <a:endParaRPr lang="it-IT" sz="3400" b="1" i="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Premessa seconda</a:t>
            </a:r>
            <a:r>
              <a:rPr lang="it-IT" b="1" dirty="0" smtClean="0"/>
              <a:t> (</a:t>
            </a:r>
            <a:r>
              <a:rPr lang="it-IT" b="1" dirty="0" err="1" smtClean="0"/>
              <a:t>4</a:t>
            </a:r>
            <a:r>
              <a:rPr lang="it-IT" b="1" dirty="0" smtClean="0"/>
              <a:t>)</a:t>
            </a:r>
            <a:endParaRPr lang="it-IT" b="1" dirty="0"/>
          </a:p>
        </p:txBody>
      </p:sp>
      <p:sp>
        <p:nvSpPr>
          <p:cNvPr id="3" name="Segnaposto contenuto 2"/>
          <p:cNvSpPr>
            <a:spLocks noGrp="1"/>
          </p:cNvSpPr>
          <p:nvPr>
            <p:ph idx="1"/>
          </p:nvPr>
        </p:nvSpPr>
        <p:spPr/>
        <p:txBody>
          <a:bodyPr>
            <a:normAutofit fontScale="92500" lnSpcReduction="20000"/>
          </a:bodyPr>
          <a:lstStyle/>
          <a:p>
            <a:pPr algn="just">
              <a:buNone/>
            </a:pPr>
            <a:r>
              <a:rPr lang="it-IT" dirty="0" smtClean="0"/>
              <a:t>	Storie di </a:t>
            </a:r>
            <a:r>
              <a:rPr lang="it-IT" dirty="0" err="1" smtClean="0"/>
              <a:t>vermucci</a:t>
            </a:r>
            <a:r>
              <a:rPr lang="it-IT" dirty="0" smtClean="0"/>
              <a:t> ormai, le nostre. Avete letto di quel piccolo disastro delle Antille? Niente. La Terra, poverina, stanca di girare, come vuole quel canonico polacco, senza scopo, ha avuto un piccolo moto d'impazienza, e ha sbuffato un po' di fuoco per una delle tante sue bocche. Chi sa che cosa le aveva mosso quella specie di bile. Forse la stupidità degli uomini che non sono stati mai cosi</a:t>
            </a:r>
            <a:r>
              <a:rPr lang="it-IT" dirty="0" err="1" smtClean="0"/>
              <a:t>̀ nojo</a:t>
            </a:r>
            <a:r>
              <a:rPr lang="it-IT" dirty="0" smtClean="0"/>
              <a:t>si come adesso. Basta. Parecchie </a:t>
            </a:r>
            <a:r>
              <a:rPr lang="it-IT" dirty="0" err="1" smtClean="0"/>
              <a:t>migliaja</a:t>
            </a:r>
            <a:r>
              <a:rPr lang="it-IT" dirty="0" smtClean="0"/>
              <a:t> di </a:t>
            </a:r>
            <a:r>
              <a:rPr lang="it-IT" dirty="0" err="1" smtClean="0"/>
              <a:t>vermucci</a:t>
            </a:r>
            <a:r>
              <a:rPr lang="it-IT" dirty="0" smtClean="0"/>
              <a:t> abbrustoliti. E tiriamo innanzi. Chi ne parla più? </a:t>
            </a:r>
          </a:p>
          <a:p>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Pirandello e la crisi del Positivismo</a:t>
            </a:r>
            <a:endParaRPr lang="it-IT" dirty="0"/>
          </a:p>
        </p:txBody>
      </p:sp>
      <p:sp>
        <p:nvSpPr>
          <p:cNvPr id="3" name="Segnaposto contenuto 2"/>
          <p:cNvSpPr>
            <a:spLocks noGrp="1"/>
          </p:cNvSpPr>
          <p:nvPr>
            <p:ph idx="1"/>
          </p:nvPr>
        </p:nvSpPr>
        <p:spPr>
          <a:xfrm>
            <a:off x="457200" y="1600200"/>
            <a:ext cx="8229600" cy="5099057"/>
          </a:xfrm>
        </p:spPr>
        <p:txBody>
          <a:bodyPr>
            <a:normAutofit fontScale="85000" lnSpcReduction="20000"/>
          </a:bodyPr>
          <a:lstStyle/>
          <a:p>
            <a:pPr algn="just"/>
            <a:r>
              <a:rPr lang="it-IT" dirty="0" smtClean="0"/>
              <a:t>Nel passaggio da Ottocento a Novecento la fiducia nell’esattezza dell’analisi scientifica e nella verità assoluta del suo metodo è sottoposta ad una profonda revisione che nasce in seno alla scienza stessa: le scoperte nell’ambito psicanalitica e nelle cosiddette “scienze esatte”. </a:t>
            </a:r>
          </a:p>
          <a:p>
            <a:pPr algn="just"/>
            <a:r>
              <a:rPr lang="it-IT" dirty="0" smtClean="0"/>
              <a:t>Pirandello rivela una visione critica e relativistica della modernità, rappresentata come un insieme di contraddizioni aperte, non più ricomponibili entro gli schemi positivistici. Tali contraddizioni sono ad aumentare con il progresso della tecnica e della riduzione della vita in merce: in Serafino Gubbio Simone </a:t>
            </a:r>
            <a:r>
              <a:rPr lang="it-IT" dirty="0" err="1" smtClean="0"/>
              <a:t>Pau</a:t>
            </a:r>
            <a:r>
              <a:rPr lang="it-IT" dirty="0" smtClean="0"/>
              <a:t> dice che le macchine ingoiano l’anima e ne restituiscono solo scatolette. </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 “</a:t>
            </a:r>
            <a:r>
              <a:rPr lang="it-IT" i="1" dirty="0" smtClean="0"/>
              <a:t>Arte e coscienza oggi</a:t>
            </a:r>
            <a:r>
              <a:rPr lang="it-IT" dirty="0" smtClean="0"/>
              <a:t>”</a:t>
            </a:r>
            <a:endParaRPr lang="it-IT" dirty="0"/>
          </a:p>
        </p:txBody>
      </p:sp>
      <p:sp>
        <p:nvSpPr>
          <p:cNvPr id="3" name="Segnaposto contenuto 2"/>
          <p:cNvSpPr>
            <a:spLocks noGrp="1"/>
          </p:cNvSpPr>
          <p:nvPr>
            <p:ph idx="1"/>
          </p:nvPr>
        </p:nvSpPr>
        <p:spPr/>
        <p:txBody>
          <a:bodyPr>
            <a:normAutofit fontScale="85000" lnSpcReduction="20000"/>
          </a:bodyPr>
          <a:lstStyle/>
          <a:p>
            <a:pPr algn="just">
              <a:buNone/>
            </a:pPr>
            <a:r>
              <a:rPr lang="it-IT" dirty="0" smtClean="0"/>
              <a:t>	“Crollate </a:t>
            </a:r>
            <a:r>
              <a:rPr lang="it-IT" dirty="0" smtClean="0"/>
              <a:t>le vecchie norme, non ancor sorte o bene stabilite le nuove; è naturale che il concetto della relatività d’ogni cosa si sia talmente allargato in noi, da farci quasi del tutto perdere l’estimativa. Il campo è libero ad ogni supposizione.</a:t>
            </a:r>
            <a:r>
              <a:rPr lang="it-IT" dirty="0" smtClean="0"/>
              <a:t> Nessuno </a:t>
            </a:r>
            <a:r>
              <a:rPr lang="it-IT" dirty="0" smtClean="0"/>
              <a:t>più riesce a stabilirsi un punto di vista fermo e incrollabile. I termini astratti </a:t>
            </a:r>
            <a:r>
              <a:rPr lang="it-IT" dirty="0" err="1" smtClean="0"/>
              <a:t>han</a:t>
            </a:r>
            <a:r>
              <a:rPr lang="it-IT" dirty="0" smtClean="0"/>
              <a:t> perduto il loro valore, mancando la comune intesa, che li rendeva comprensibili. Non mai, credo, la vita nostra eticamente ed esteticamente fu più </a:t>
            </a:r>
            <a:r>
              <a:rPr lang="it-IT" dirty="0" smtClean="0"/>
              <a:t>disgregata. [</a:t>
            </a:r>
            <a:r>
              <a:rPr lang="it-IT" dirty="0" err="1" smtClean="0"/>
              <a:t>…</a:t>
            </a:r>
            <a:r>
              <a:rPr lang="it-IT" dirty="0" smtClean="0"/>
              <a:t>] A me la coscienza moderna dà l’immagine d’un sogno angoscioso. È in lei un continuo cozzo di voci discordi, un’agitazione continua”. </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Uno, nessuno e centomila (</a:t>
            </a:r>
            <a:r>
              <a:rPr lang="it-IT" b="1" dirty="0" err="1" smtClean="0"/>
              <a:t>1</a:t>
            </a:r>
            <a:r>
              <a:rPr lang="it-IT" b="1" dirty="0" smtClean="0"/>
              <a:t>) </a:t>
            </a:r>
            <a:endParaRPr lang="it-IT" b="1" dirty="0"/>
          </a:p>
        </p:txBody>
      </p:sp>
      <p:sp>
        <p:nvSpPr>
          <p:cNvPr id="3" name="Segnaposto contenuto 2"/>
          <p:cNvSpPr>
            <a:spLocks noGrp="1"/>
          </p:cNvSpPr>
          <p:nvPr>
            <p:ph idx="1"/>
          </p:nvPr>
        </p:nvSpPr>
        <p:spPr/>
        <p:txBody>
          <a:bodyPr>
            <a:normAutofit fontScale="85000" lnSpcReduction="10000"/>
          </a:bodyPr>
          <a:lstStyle/>
          <a:p>
            <a:pPr>
              <a:buNone/>
            </a:pPr>
            <a:r>
              <a:rPr lang="it-IT" dirty="0" smtClean="0"/>
              <a:t>	</a:t>
            </a:r>
            <a:r>
              <a:rPr lang="it-IT" dirty="0" err="1" smtClean="0"/>
              <a:t>–</a:t>
            </a:r>
            <a:r>
              <a:rPr lang="it-IT" dirty="0" smtClean="0"/>
              <a:t> Che fai? </a:t>
            </a:r>
            <a:r>
              <a:rPr lang="it-IT" dirty="0" err="1" smtClean="0"/>
              <a:t>–</a:t>
            </a:r>
            <a:r>
              <a:rPr lang="it-IT" dirty="0" smtClean="0"/>
              <a:t> mia moglie mi domandò, vedendomi in­ solitamente indugiare davanti allo specchio. </a:t>
            </a:r>
          </a:p>
          <a:p>
            <a:pPr>
              <a:buNone/>
            </a:pPr>
            <a:r>
              <a:rPr lang="it-IT" dirty="0" smtClean="0"/>
              <a:t>	</a:t>
            </a:r>
            <a:r>
              <a:rPr lang="it-IT" dirty="0" err="1" smtClean="0"/>
              <a:t>–</a:t>
            </a:r>
            <a:r>
              <a:rPr lang="it-IT" dirty="0" smtClean="0"/>
              <a:t> Niente, </a:t>
            </a:r>
            <a:r>
              <a:rPr lang="it-IT" dirty="0" err="1" smtClean="0"/>
              <a:t>–</a:t>
            </a:r>
            <a:r>
              <a:rPr lang="it-IT" dirty="0" smtClean="0"/>
              <a:t> le risposi, </a:t>
            </a:r>
            <a:r>
              <a:rPr lang="it-IT" dirty="0" err="1" smtClean="0"/>
              <a:t>–</a:t>
            </a:r>
            <a:r>
              <a:rPr lang="it-IT" dirty="0" smtClean="0"/>
              <a:t> mi guardo qua, dentro il naso, in questa narice. Premendo, avverto un certo dolorino. </a:t>
            </a:r>
          </a:p>
          <a:p>
            <a:pPr>
              <a:buNone/>
            </a:pPr>
            <a:r>
              <a:rPr lang="it-IT" dirty="0" smtClean="0"/>
              <a:t>	Mia moglie sorrise e disse:</a:t>
            </a:r>
            <a:br>
              <a:rPr lang="it-IT" dirty="0" smtClean="0"/>
            </a:br>
            <a:r>
              <a:rPr lang="it-IT" dirty="0" err="1" smtClean="0"/>
              <a:t>–</a:t>
            </a:r>
            <a:r>
              <a:rPr lang="it-IT" dirty="0" smtClean="0"/>
              <a:t> Credevo ti guardassi da che parte ti pende.</a:t>
            </a:r>
            <a:br>
              <a:rPr lang="it-IT" dirty="0" smtClean="0"/>
            </a:br>
            <a:r>
              <a:rPr lang="it-IT" dirty="0" smtClean="0"/>
              <a:t>Mi voltai come un cane a cui qualcuno avesse pestato </a:t>
            </a:r>
          </a:p>
          <a:p>
            <a:pPr>
              <a:buNone/>
            </a:pPr>
            <a:r>
              <a:rPr lang="it-IT" dirty="0" smtClean="0"/>
              <a:t>	la coda:</a:t>
            </a:r>
            <a:br>
              <a:rPr lang="it-IT" dirty="0" smtClean="0"/>
            </a:br>
            <a:r>
              <a:rPr lang="it-IT" dirty="0" err="1" smtClean="0"/>
              <a:t>–</a:t>
            </a:r>
            <a:r>
              <a:rPr lang="it-IT" dirty="0" smtClean="0"/>
              <a:t> Mi pende? A me? Il naso?</a:t>
            </a:r>
            <a:br>
              <a:rPr lang="it-IT" dirty="0" smtClean="0"/>
            </a:br>
            <a:r>
              <a:rPr lang="it-IT" dirty="0" smtClean="0"/>
              <a:t>E mia moglie, placidamente:</a:t>
            </a:r>
            <a:br>
              <a:rPr lang="it-IT" dirty="0" smtClean="0"/>
            </a:br>
            <a:r>
              <a:rPr lang="it-IT" dirty="0" err="1" smtClean="0"/>
              <a:t>–</a:t>
            </a:r>
            <a:r>
              <a:rPr lang="it-IT" dirty="0" smtClean="0"/>
              <a:t> Ma </a:t>
            </a:r>
            <a:r>
              <a:rPr lang="it-IT" dirty="0" err="1" smtClean="0"/>
              <a:t>si</a:t>
            </a:r>
            <a:r>
              <a:rPr lang="it-IT" dirty="0" smtClean="0"/>
              <a:t>́, caro. </a:t>
            </a:r>
            <a:r>
              <a:rPr lang="it-IT" dirty="0" err="1" smtClean="0"/>
              <a:t>Guàrdatel</a:t>
            </a:r>
            <a:r>
              <a:rPr lang="it-IT" dirty="0" smtClean="0"/>
              <a:t>o bene: ti pende verso destra. </a:t>
            </a:r>
          </a:p>
          <a:p>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TRAMA</a:t>
            </a:r>
            <a:endParaRPr lang="it-IT" dirty="0"/>
          </a:p>
        </p:txBody>
      </p:sp>
      <p:sp>
        <p:nvSpPr>
          <p:cNvPr id="3" name="Segnaposto contenuto 2"/>
          <p:cNvSpPr>
            <a:spLocks noGrp="1"/>
          </p:cNvSpPr>
          <p:nvPr>
            <p:ph idx="1"/>
          </p:nvPr>
        </p:nvSpPr>
        <p:spPr/>
        <p:txBody>
          <a:bodyPr/>
          <a:lstStyle/>
          <a:p>
            <a:pPr>
              <a:buNone/>
            </a:pPr>
            <a:r>
              <a:rPr lang="it-IT" dirty="0" smtClean="0"/>
              <a:t>	Vedere bene la trama a pagina 945-946</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Uno, nessuno e centomila (</a:t>
            </a:r>
            <a:r>
              <a:rPr lang="it-IT" b="1" dirty="0" err="1" smtClean="0"/>
              <a:t>2</a:t>
            </a:r>
            <a:r>
              <a:rPr lang="it-IT" b="1" dirty="0" smtClean="0"/>
              <a:t>)</a:t>
            </a:r>
            <a:endParaRPr lang="it-IT" b="1" dirty="0"/>
          </a:p>
        </p:txBody>
      </p:sp>
      <p:sp>
        <p:nvSpPr>
          <p:cNvPr id="3" name="Segnaposto contenuto 2"/>
          <p:cNvSpPr>
            <a:spLocks noGrp="1"/>
          </p:cNvSpPr>
          <p:nvPr>
            <p:ph idx="1"/>
          </p:nvPr>
        </p:nvSpPr>
        <p:spPr/>
        <p:txBody>
          <a:bodyPr/>
          <a:lstStyle/>
          <a:p>
            <a:pPr algn="just">
              <a:buNone/>
            </a:pPr>
            <a:r>
              <a:rPr lang="it-IT" dirty="0" smtClean="0"/>
              <a:t>	Anna Rosa doveva essere assolta; ma io credo che in parte la sua assoluzione fu anche dovuta all’ilarità che si diffuse in tutta la sala del tribunale, allorché, chiamato a fare la mia deposizione, mi videro comparire co</a:t>
            </a:r>
            <a:r>
              <a:rPr lang="it-IT" dirty="0" err="1" smtClean="0"/>
              <a:t>l </a:t>
            </a:r>
            <a:r>
              <a:rPr lang="it-IT" dirty="0" err="1" smtClean="0"/>
              <a:t>berre</a:t>
            </a:r>
            <a:r>
              <a:rPr lang="it-IT" dirty="0" smtClean="0"/>
              <a:t>t</a:t>
            </a:r>
            <a:r>
              <a:rPr lang="it-IT" dirty="0" err="1" smtClean="0"/>
              <a:t>- </a:t>
            </a:r>
            <a:r>
              <a:rPr lang="it-IT" dirty="0" smtClean="0"/>
              <a:t>to, gli zoccoli e il camiciotto turchino dell’ospizio. </a:t>
            </a:r>
          </a:p>
          <a:p>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Uno, nessuno e centomila (</a:t>
            </a:r>
            <a:r>
              <a:rPr lang="it-IT" b="1" dirty="0" err="1" smtClean="0"/>
              <a:t>3</a:t>
            </a:r>
            <a:r>
              <a:rPr lang="it-IT" b="1" dirty="0" smtClean="0"/>
              <a:t>)</a:t>
            </a:r>
            <a:endParaRPr lang="it-IT" b="1" dirty="0"/>
          </a:p>
        </p:txBody>
      </p:sp>
      <p:sp>
        <p:nvSpPr>
          <p:cNvPr id="3" name="Segnaposto contenuto 2"/>
          <p:cNvSpPr>
            <a:spLocks noGrp="1"/>
          </p:cNvSpPr>
          <p:nvPr>
            <p:ph idx="1"/>
          </p:nvPr>
        </p:nvSpPr>
        <p:spPr/>
        <p:txBody>
          <a:bodyPr>
            <a:normAutofit fontScale="85000" lnSpcReduction="20000"/>
          </a:bodyPr>
          <a:lstStyle/>
          <a:p>
            <a:pPr algn="just">
              <a:buNone/>
            </a:pPr>
            <a:r>
              <a:rPr lang="it-IT" dirty="0" smtClean="0"/>
              <a:t>	Non mi sono </a:t>
            </a:r>
            <a:r>
              <a:rPr lang="it-IT" dirty="0" err="1" smtClean="0"/>
              <a:t>piu</a:t>
            </a:r>
            <a:r>
              <a:rPr lang="it-IT" dirty="0" smtClean="0"/>
              <a:t>́ guardato in uno specchio, e non mi passa neppure per il capo di voler sapere che cosa sia avvenuto della mia faccia e di tutto il mio aspetto. </a:t>
            </a:r>
            <a:r>
              <a:rPr lang="it-IT" dirty="0" smtClean="0"/>
              <a:t>Quello </a:t>
            </a:r>
            <a:r>
              <a:rPr lang="it-IT" dirty="0" smtClean="0"/>
              <a:t>che avevo per gli altri dovette apparir molto mutato e in un modo assai buffo, a giudicare dalla </a:t>
            </a:r>
            <a:r>
              <a:rPr lang="it-IT" dirty="0" err="1" smtClean="0"/>
              <a:t>maraviglia</a:t>
            </a:r>
            <a:r>
              <a:rPr lang="it-IT" dirty="0" smtClean="0"/>
              <a:t> e dalle risate con cui fui accolto. Eppure mi vollero tutti chiamare ancora </a:t>
            </a:r>
            <a:r>
              <a:rPr lang="it-IT" dirty="0" err="1" smtClean="0"/>
              <a:t>Moscarda</a:t>
            </a:r>
            <a:r>
              <a:rPr lang="it-IT" dirty="0" smtClean="0"/>
              <a:t>, benché il dire</a:t>
            </a:r>
            <a:r>
              <a:rPr lang="it-IT" dirty="0" err="1" smtClean="0"/>
              <a:t> Moscard</a:t>
            </a:r>
            <a:r>
              <a:rPr lang="it-IT" dirty="0" smtClean="0"/>
              <a:t>a avesse ormai certo per ciascuno un significato</a:t>
            </a:r>
            <a:r>
              <a:rPr lang="it-IT" dirty="0" err="1" smtClean="0"/>
              <a:t> cos</a:t>
            </a:r>
            <a:r>
              <a:rPr lang="it-IT" dirty="0" smtClean="0"/>
              <a:t>í diverso da quello di prima, che avrebbero potuto risparmiare a quel povero svanito là, barbuto e sorridente, con gli zoccoli e il camiciotto turchino, la pena d’obbligarlo a voltarsi ancora a quel nome, come se realmente gli appartenesse. </a:t>
            </a:r>
          </a:p>
          <a:p>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Uno, nessuno e centomila (</a:t>
            </a:r>
            <a:r>
              <a:rPr lang="it-IT" b="1" dirty="0" err="1" smtClean="0"/>
              <a:t>4</a:t>
            </a:r>
            <a:r>
              <a:rPr lang="it-IT" b="1" dirty="0" smtClean="0"/>
              <a:t>)</a:t>
            </a:r>
            <a:endParaRPr lang="it-IT" b="1" dirty="0"/>
          </a:p>
        </p:txBody>
      </p:sp>
      <p:sp>
        <p:nvSpPr>
          <p:cNvPr id="3" name="Segnaposto contenuto 2"/>
          <p:cNvSpPr>
            <a:spLocks noGrp="1"/>
          </p:cNvSpPr>
          <p:nvPr>
            <p:ph idx="1"/>
          </p:nvPr>
        </p:nvSpPr>
        <p:spPr>
          <a:xfrm>
            <a:off x="457200" y="1600200"/>
            <a:ext cx="8686800" cy="5257800"/>
          </a:xfrm>
        </p:spPr>
        <p:txBody>
          <a:bodyPr>
            <a:normAutofit fontScale="85000" lnSpcReduction="20000"/>
          </a:bodyPr>
          <a:lstStyle/>
          <a:p>
            <a:pPr algn="just">
              <a:buNone/>
            </a:pPr>
            <a:r>
              <a:rPr lang="it-IT" dirty="0" smtClean="0"/>
              <a:t>	</a:t>
            </a:r>
            <a:r>
              <a:rPr lang="it-IT" b="1" dirty="0" smtClean="0"/>
              <a:t>Nessun nome. </a:t>
            </a:r>
            <a:r>
              <a:rPr lang="it-IT" dirty="0" smtClean="0"/>
              <a:t>Nessun ricordo oggi del nome di </a:t>
            </a:r>
            <a:r>
              <a:rPr lang="it-IT" dirty="0" err="1" smtClean="0"/>
              <a:t>jeri</a:t>
            </a:r>
            <a:r>
              <a:rPr lang="it-IT" dirty="0" smtClean="0"/>
              <a:t>; del nome d’oggi, domani. Se il nome è la cosa; se un nome è in noi il concetto d’ogni cosa posta fuori di noi; e senza nome non si ha il concetto, e la cosa resta in noi come cieca, non distinta e non definita; ebbene, questo che portai tra gli uomini ciascuno lo incida, epigrafe fu­ neraria, sulla fronte di quella immagine con cui gli ap­ parvi, e la lasci in pace non ne parli piú. Non è altro che questo, epigrafe funeraria, un nome. Conviene ai morti. A chi ha concluso. Io sono vivo e non concludo. La vita non conclude. E non sa di nomi, la vita. Quest’albero, respiro trèmulo di foglie nuove. Sono quest’albero. Albero, nuvola; domani libro o vento: il libro che leggo, il vento che bevo. Tutto fuori, vagabondo.</a:t>
            </a:r>
            <a:br>
              <a:rPr lang="it-IT" dirty="0" smtClean="0"/>
            </a:br>
            <a:endParaRPr lang="it-IT" dirty="0" smtClean="0"/>
          </a:p>
          <a:p>
            <a:endParaRPr lang="it-I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Uno, nessuno e centomila (</a:t>
            </a:r>
            <a:r>
              <a:rPr lang="it-IT" b="1" dirty="0" err="1" smtClean="0"/>
              <a:t>5</a:t>
            </a:r>
            <a:r>
              <a:rPr lang="it-IT" b="1" dirty="0" smtClean="0"/>
              <a:t>)</a:t>
            </a:r>
            <a:endParaRPr lang="it-IT" b="1" dirty="0"/>
          </a:p>
        </p:txBody>
      </p:sp>
      <p:sp>
        <p:nvSpPr>
          <p:cNvPr id="3" name="Segnaposto contenuto 2"/>
          <p:cNvSpPr>
            <a:spLocks noGrp="1"/>
          </p:cNvSpPr>
          <p:nvPr>
            <p:ph idx="1"/>
          </p:nvPr>
        </p:nvSpPr>
        <p:spPr/>
        <p:txBody>
          <a:bodyPr>
            <a:normAutofit fontScale="77500" lnSpcReduction="20000"/>
          </a:bodyPr>
          <a:lstStyle/>
          <a:p>
            <a:pPr algn="just">
              <a:buNone/>
            </a:pPr>
            <a:r>
              <a:rPr lang="it-IT" dirty="0" smtClean="0"/>
              <a:t>	L’ospizio sorge in campagna, in un luogo </a:t>
            </a:r>
            <a:r>
              <a:rPr lang="it-IT" dirty="0" err="1" smtClean="0"/>
              <a:t>amenissimo</a:t>
            </a:r>
            <a:r>
              <a:rPr lang="it-IT" dirty="0" smtClean="0"/>
              <a:t>. Io esco ogni mattina, all’alba, perché ora voglio serbare lo spirito</a:t>
            </a:r>
            <a:r>
              <a:rPr lang="it-IT" dirty="0" err="1" smtClean="0"/>
              <a:t> cos</a:t>
            </a:r>
            <a:r>
              <a:rPr lang="it-IT" dirty="0" smtClean="0"/>
              <a:t>í, fresco d’alba, con tutte le cose come appena si scoprono, che sanno ancora del crudo della notte, prima che il sole ne secchi il respiro umido e le abbagli. Quelle nubi d’acqua là pese plumbee ammassa­ te sui monti lividi, che fanno parere</a:t>
            </a:r>
            <a:r>
              <a:rPr lang="it-IT" dirty="0" err="1" smtClean="0"/>
              <a:t> pi</a:t>
            </a:r>
            <a:r>
              <a:rPr lang="it-IT" dirty="0" smtClean="0"/>
              <a:t>ú larga e chiara nella grana d’ombra ancora notturna, quella verde piaga di cielo. E qua questi fili d’erba, teneri d’acqua anch’essi, freschezza viva delle prode. [..] E queste </a:t>
            </a:r>
            <a:r>
              <a:rPr lang="it-IT" dirty="0" err="1" smtClean="0"/>
              <a:t>carraje</a:t>
            </a:r>
            <a:r>
              <a:rPr lang="it-IT" dirty="0" smtClean="0"/>
              <a:t> qua, tra siepi nere e muricce screpolate, che su lo strazio dei loro solchi ancora stanno e non vanno. E l’a­ ria è nuova. E tutto, attimo per attimo, è com’è, che s’avviva per apparire. Volto subito gli occhi per non vedere </a:t>
            </a:r>
            <a:r>
              <a:rPr lang="it-IT" dirty="0" err="1" smtClean="0"/>
              <a:t>piu</a:t>
            </a:r>
            <a:r>
              <a:rPr lang="it-IT" dirty="0" smtClean="0"/>
              <a:t>́ nulla fermarsi nella sua apparenza e morire. </a:t>
            </a:r>
          </a:p>
          <a:p>
            <a:endParaRPr lang="it-IT" dirty="0" smtClean="0"/>
          </a:p>
          <a:p>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Uno nessuno e centomila (</a:t>
            </a:r>
            <a:r>
              <a:rPr lang="it-IT" b="1" dirty="0" err="1" smtClean="0"/>
              <a:t>6</a:t>
            </a:r>
            <a:r>
              <a:rPr lang="it-IT" b="1" dirty="0" smtClean="0"/>
              <a:t>)</a:t>
            </a:r>
            <a:endParaRPr lang="it-IT" b="1" dirty="0"/>
          </a:p>
        </p:txBody>
      </p:sp>
      <p:sp>
        <p:nvSpPr>
          <p:cNvPr id="3" name="Segnaposto contenuto 2"/>
          <p:cNvSpPr>
            <a:spLocks noGrp="1"/>
          </p:cNvSpPr>
          <p:nvPr>
            <p:ph idx="1"/>
          </p:nvPr>
        </p:nvSpPr>
        <p:spPr/>
        <p:txBody>
          <a:bodyPr/>
          <a:lstStyle/>
          <a:p>
            <a:pPr>
              <a:buNone/>
            </a:pPr>
            <a:endParaRPr lang="it-IT" dirty="0" smtClean="0"/>
          </a:p>
          <a:p>
            <a:pPr>
              <a:buNone/>
            </a:pPr>
            <a:endParaRPr lang="it-IT" dirty="0" smtClean="0"/>
          </a:p>
          <a:p>
            <a:pPr algn="just">
              <a:buNone/>
            </a:pPr>
            <a:r>
              <a:rPr lang="it-IT" dirty="0" smtClean="0"/>
              <a:t>	</a:t>
            </a:r>
            <a:r>
              <a:rPr lang="it-IT" dirty="0" err="1" smtClean="0"/>
              <a:t>Cosi</a:t>
            </a:r>
            <a:r>
              <a:rPr lang="it-IT" dirty="0" smtClean="0"/>
              <a:t>́ soltanto io posso vivere, ormai. Rinascere attimo per attimo. Impedire che il pensiero si metta in me di nuovo a lavorare, e dentro mi rifaccia il vuoto delle vane costruzioni. </a:t>
            </a:r>
          </a:p>
          <a:p>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Fu Mattia Pascal (</a:t>
            </a:r>
            <a:r>
              <a:rPr lang="it-IT" b="1" dirty="0" err="1" smtClean="0"/>
              <a:t>1</a:t>
            </a:r>
            <a:r>
              <a:rPr lang="it-IT" b="1" dirty="0" smtClean="0"/>
              <a:t>)</a:t>
            </a:r>
            <a:endParaRPr lang="it-IT" b="1" dirty="0"/>
          </a:p>
        </p:txBody>
      </p:sp>
      <p:sp>
        <p:nvSpPr>
          <p:cNvPr id="3" name="Segnaposto contenuto 2"/>
          <p:cNvSpPr>
            <a:spLocks noGrp="1"/>
          </p:cNvSpPr>
          <p:nvPr>
            <p:ph idx="1"/>
          </p:nvPr>
        </p:nvSpPr>
        <p:spPr>
          <a:xfrm>
            <a:off x="457200" y="1600200"/>
            <a:ext cx="8686800" cy="5257800"/>
          </a:xfrm>
        </p:spPr>
        <p:txBody>
          <a:bodyPr>
            <a:normAutofit fontScale="32500" lnSpcReduction="20000"/>
          </a:bodyPr>
          <a:lstStyle/>
          <a:p>
            <a:pPr algn="just">
              <a:buNone/>
            </a:pPr>
            <a:r>
              <a:rPr lang="it-IT" sz="8615" dirty="0" smtClean="0"/>
              <a:t>	Una delle poche cose, anzi forse la sola ch'io sapessi di certo era questa: che mi chiamavo Mattia Pascal. E me ne approfittavo. Ogni qual volta qualcuno de' miei amici o conoscenti dimostrava d'aver perduto il senno fino al punto di venire da me per qualche consiglio o suggerimento, mi stringevo nelle spalle, socchiudevo gli occhi e gli rispondevo: </a:t>
            </a:r>
          </a:p>
          <a:p>
            <a:pPr algn="just">
              <a:buNone/>
            </a:pPr>
            <a:r>
              <a:rPr lang="it-IT" sz="8615" dirty="0" smtClean="0"/>
              <a:t>	</a:t>
            </a:r>
            <a:r>
              <a:rPr lang="it-IT" sz="8615" dirty="0" err="1" smtClean="0"/>
              <a:t>—</a:t>
            </a:r>
            <a:r>
              <a:rPr lang="it-IT" sz="8615" dirty="0" smtClean="0"/>
              <a:t> </a:t>
            </a:r>
            <a:r>
              <a:rPr lang="it-IT" sz="8615" b="1" dirty="0" smtClean="0"/>
              <a:t>Io mi chiamo Mattia Pascal</a:t>
            </a:r>
            <a:r>
              <a:rPr lang="it-IT" sz="8615" dirty="0" smtClean="0"/>
              <a:t>. </a:t>
            </a:r>
            <a:r>
              <a:rPr lang="it-IT" sz="8615" dirty="0" err="1" smtClean="0"/>
              <a:t>—</a:t>
            </a:r>
            <a:r>
              <a:rPr lang="it-IT" sz="8615" dirty="0" smtClean="0"/>
              <a:t> Grazie, caro. Questo lo so. </a:t>
            </a:r>
            <a:r>
              <a:rPr lang="it-IT" sz="8615" dirty="0" err="1" smtClean="0"/>
              <a:t>—</a:t>
            </a:r>
            <a:r>
              <a:rPr lang="it-IT" sz="8615" dirty="0" smtClean="0"/>
              <a:t> E ti par poco? </a:t>
            </a:r>
          </a:p>
          <a:p>
            <a:pPr algn="just">
              <a:buNone/>
            </a:pPr>
            <a:r>
              <a:rPr lang="it-IT" sz="8615" dirty="0" smtClean="0"/>
              <a:t>	Non pareva molto, per dir la verità, neanche a me. Ma ignoravo allora che cosa volesse dire il non sapere neppur questo, il non poter più rispondere, cioè, come prima, all'occorrenza: </a:t>
            </a:r>
          </a:p>
          <a:p>
            <a:pPr algn="just">
              <a:buNone/>
            </a:pPr>
            <a:r>
              <a:rPr lang="it-IT" sz="8615" dirty="0" smtClean="0"/>
              <a:t>	</a:t>
            </a:r>
            <a:r>
              <a:rPr lang="it-IT" sz="8615" dirty="0" err="1" smtClean="0"/>
              <a:t>—</a:t>
            </a:r>
            <a:r>
              <a:rPr lang="it-IT" sz="8615" dirty="0" smtClean="0"/>
              <a:t> </a:t>
            </a:r>
            <a:r>
              <a:rPr lang="it-IT" sz="8615" b="1" dirty="0" smtClean="0"/>
              <a:t>Io mi chiamo Mattia Pascal</a:t>
            </a:r>
            <a:r>
              <a:rPr lang="it-IT" sz="8615" dirty="0" smtClean="0"/>
              <a:t>. </a:t>
            </a:r>
          </a:p>
          <a:p>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Uno, nessuno e centomila (</a:t>
            </a:r>
            <a:r>
              <a:rPr lang="it-IT" b="1" dirty="0" err="1" smtClean="0"/>
              <a:t>7</a:t>
            </a:r>
            <a:r>
              <a:rPr lang="it-IT" b="1" dirty="0" smtClean="0"/>
              <a:t>)</a:t>
            </a:r>
            <a:endParaRPr lang="it-IT" b="1" dirty="0"/>
          </a:p>
        </p:txBody>
      </p:sp>
      <p:sp>
        <p:nvSpPr>
          <p:cNvPr id="3" name="Segnaposto contenuto 2"/>
          <p:cNvSpPr>
            <a:spLocks noGrp="1"/>
          </p:cNvSpPr>
          <p:nvPr>
            <p:ph idx="1"/>
          </p:nvPr>
        </p:nvSpPr>
        <p:spPr/>
        <p:txBody>
          <a:bodyPr>
            <a:normAutofit fontScale="85000" lnSpcReduction="20000"/>
          </a:bodyPr>
          <a:lstStyle/>
          <a:p>
            <a:pPr algn="just">
              <a:buNone/>
            </a:pPr>
            <a:r>
              <a:rPr lang="it-IT" dirty="0" smtClean="0"/>
              <a:t>	La città è lontana. Me ne giunge, a volte, nella calma del vespro, il suono delle campane. Ma ora quelle </a:t>
            </a:r>
            <a:r>
              <a:rPr lang="it-IT" dirty="0" err="1" smtClean="0"/>
              <a:t>cam­</a:t>
            </a:r>
            <a:r>
              <a:rPr lang="it-IT" dirty="0" smtClean="0"/>
              <a:t> pane le odo non </a:t>
            </a:r>
            <a:r>
              <a:rPr lang="it-IT" dirty="0" err="1" smtClean="0"/>
              <a:t>piu</a:t>
            </a:r>
            <a:r>
              <a:rPr lang="it-IT" dirty="0" smtClean="0"/>
              <a:t>́ dentro di me, ma fuori, per sé sonare, che forse ne fremono d</a:t>
            </a:r>
            <a:r>
              <a:rPr lang="it-IT" dirty="0" err="1" smtClean="0"/>
              <a:t>i gio</a:t>
            </a:r>
            <a:r>
              <a:rPr lang="it-IT" dirty="0" smtClean="0"/>
              <a:t>ja nella loro cavità ronzante, in un bel cielo azzurro pieno di sole caldo tra </a:t>
            </a:r>
            <a:r>
              <a:rPr lang="it-IT" dirty="0" err="1" smtClean="0"/>
              <a:t>lo stri</a:t>
            </a:r>
            <a:r>
              <a:rPr lang="it-IT" dirty="0" smtClean="0"/>
              <a:t>dío delle rondini o nel vento nuvoloso, pesant</a:t>
            </a:r>
            <a:r>
              <a:rPr lang="it-IT" dirty="0" err="1" smtClean="0"/>
              <a:t>i e </a:t>
            </a:r>
            <a:r>
              <a:rPr lang="it-IT" dirty="0" smtClean="0"/>
              <a:t>cosí alte sui campanili aerei. Pensa alla morte, pregare. C’è pure chi ha ancora questo bisogno, e se ne fanno voce le campane. Io non l’ho </a:t>
            </a:r>
            <a:r>
              <a:rPr lang="it-IT" dirty="0" err="1" smtClean="0"/>
              <a:t>piu</a:t>
            </a:r>
            <a:r>
              <a:rPr lang="it-IT" dirty="0" smtClean="0"/>
              <a:t>́ questo bisogno, perche</a:t>
            </a:r>
            <a:r>
              <a:rPr lang="it-IT" dirty="0" err="1" smtClean="0"/>
              <a:t>́ muo</a:t>
            </a:r>
            <a:r>
              <a:rPr lang="it-IT" dirty="0" smtClean="0"/>
              <a:t>jo ogni attimo, io, e rinasco nuovo e senza ricordi: vivo e intero, no</a:t>
            </a:r>
            <a:r>
              <a:rPr lang="it-IT" dirty="0" err="1" smtClean="0"/>
              <a:t>n p</a:t>
            </a:r>
            <a:r>
              <a:rPr lang="it-IT" dirty="0" smtClean="0"/>
              <a:t>iú in me, ma in ogni cosa fuori. </a:t>
            </a:r>
          </a:p>
          <a:p>
            <a:endParaRPr lang="it-I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 panismo dannunziano?</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smtClean="0"/>
              <a:t>La fusione </a:t>
            </a:r>
            <a:r>
              <a:rPr lang="it-IT" dirty="0" err="1" smtClean="0"/>
              <a:t>panica</a:t>
            </a:r>
            <a:r>
              <a:rPr lang="it-IT" dirty="0" smtClean="0"/>
              <a:t> per </a:t>
            </a:r>
            <a:r>
              <a:rPr lang="it-IT" dirty="0" err="1" smtClean="0"/>
              <a:t>D’Annunzio</a:t>
            </a:r>
            <a:r>
              <a:rPr lang="it-IT" dirty="0" smtClean="0"/>
              <a:t> è un’esperienza eccezionale, propria solo del superuomo, mentre per Pirandello è possibile a chiunque accetti di rompere il meccanismo delle convenzioni sociali ed estraniarsi da esse</a:t>
            </a:r>
          </a:p>
          <a:p>
            <a:pPr algn="just"/>
            <a:r>
              <a:rPr lang="it-IT" dirty="0" smtClean="0"/>
              <a:t>Inoltre la teoria del superuomo è finalizzata a forme di dominio autoritario di un’elite sul corpo sociale, mentre l’irrazionalismo pirandelliano è del tutto anarchico, conduce ad una critica distruttiva di ogni </a:t>
            </a:r>
            <a:r>
              <a:rPr lang="it-IT" smtClean="0"/>
              <a:t>compagine sociale. </a:t>
            </a: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sette romanzi</a:t>
            </a:r>
            <a:endParaRPr lang="it-IT" dirty="0"/>
          </a:p>
        </p:txBody>
      </p:sp>
      <p:sp>
        <p:nvSpPr>
          <p:cNvPr id="3" name="Segnaposto contenuto 2"/>
          <p:cNvSpPr>
            <a:spLocks noGrp="1"/>
          </p:cNvSpPr>
          <p:nvPr>
            <p:ph idx="1"/>
          </p:nvPr>
        </p:nvSpPr>
        <p:spPr>
          <a:xfrm>
            <a:off x="457200" y="1600200"/>
            <a:ext cx="8229600" cy="5257800"/>
          </a:xfrm>
        </p:spPr>
        <p:txBody>
          <a:bodyPr>
            <a:normAutofit fontScale="77500" lnSpcReduction="20000"/>
          </a:bodyPr>
          <a:lstStyle/>
          <a:p>
            <a:pPr algn="just"/>
            <a:r>
              <a:rPr lang="it-IT" dirty="0" smtClean="0"/>
              <a:t>I romanzi sono sette: L’esclusa (1901), Il turno, Il fu Mattia Pascal (1904), Suo marito, I vecchi e i giovani, I quaderni di Serafino Gubbio operatore (1925), Uno, nessuno e centomila (1925-26). La produzione romanzesca si interseca con la scrittura di novelle con l’attività teatrale.</a:t>
            </a:r>
          </a:p>
          <a:p>
            <a:pPr algn="just"/>
            <a:r>
              <a:rPr lang="it-IT" dirty="0" smtClean="0"/>
              <a:t>Il Fu Mattia Pascal è il romanzo della svolta. Anche nel panorama europeo (non sono ancora usciti né Proust, né Joyce, né Kafka, né </a:t>
            </a:r>
            <a:r>
              <a:rPr lang="it-IT" dirty="0" err="1" smtClean="0"/>
              <a:t>Musil</a:t>
            </a:r>
            <a:r>
              <a:rPr lang="it-IT" dirty="0" smtClean="0"/>
              <a:t>).</a:t>
            </a:r>
          </a:p>
          <a:p>
            <a:pPr algn="just"/>
            <a:r>
              <a:rPr lang="it-IT" dirty="0" smtClean="0"/>
              <a:t>L’attività di romanziere prende le mosse dalla crisi del romanzo ottocentesco, in particolare dei romanzi naturalistici e veristi. Al romanzo ben fatto si oppone il romanzo “da fare”, romanzo delle possibilità, il cui fuoco è la ricerca di ciò che si nasconde dietro le apparenze, un’analisi incessante che non approda mai ad esiti certi e definitivi. </a:t>
            </a:r>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dissoluzione della trama</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Si trova una chiara tendenza alla dissoluzione dell’unitarietà della trama. </a:t>
            </a:r>
          </a:p>
          <a:p>
            <a:pPr algn="just"/>
            <a:r>
              <a:rPr lang="it-IT" dirty="0" smtClean="0"/>
              <a:t>Privilegia l’attitudine alla divagazione, alla deviazione rispetto alla vicenda principale con riflessioni saggistiche.</a:t>
            </a:r>
          </a:p>
          <a:p>
            <a:pPr algn="just"/>
            <a:r>
              <a:rPr lang="it-IT" dirty="0" smtClean="0"/>
              <a:t>Dietro c’è una trasformazione profonda del modo di intendere la percezione temporale e le relazioni tra i fatti: il tempo non ha più un cammino lineare e progressivo.  </a:t>
            </a:r>
            <a:endParaRPr lang="it-IT"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ambiguità dell’io narrante</a:t>
            </a:r>
            <a:endParaRPr lang="it-IT" dirty="0"/>
          </a:p>
        </p:txBody>
      </p:sp>
      <p:sp>
        <p:nvSpPr>
          <p:cNvPr id="3" name="Segnaposto contenuto 2"/>
          <p:cNvSpPr>
            <a:spLocks noGrp="1"/>
          </p:cNvSpPr>
          <p:nvPr>
            <p:ph idx="1"/>
          </p:nvPr>
        </p:nvSpPr>
        <p:spPr>
          <a:xfrm>
            <a:off x="457200" y="1600200"/>
            <a:ext cx="8229600" cy="5257800"/>
          </a:xfrm>
        </p:spPr>
        <p:txBody>
          <a:bodyPr>
            <a:normAutofit fontScale="92500" lnSpcReduction="10000"/>
          </a:bodyPr>
          <a:lstStyle/>
          <a:p>
            <a:pPr algn="just"/>
            <a:r>
              <a:rPr lang="it-IT" sz="2800" dirty="0" smtClean="0"/>
              <a:t>La narrazione è assunta dalla voce del protagonista che filtra attraverso il suo punto di vista l’intera vicenda alterandone spesso i contorni, deformandola in rapporto ai percorsi della sua coscienza. </a:t>
            </a:r>
          </a:p>
          <a:p>
            <a:pPr algn="just"/>
            <a:r>
              <a:rPr lang="it-IT" sz="2800" dirty="0" smtClean="0"/>
              <a:t>L’io narrante coincide con l’io narrato ma spesso il rapporto che li lega è conflittuale, incrinato da interrogativi e incertezze (l’io narrante dovrebbe saper fornire l’interpretazione della vicenda ai lettori ma questo non accade).</a:t>
            </a:r>
          </a:p>
          <a:p>
            <a:pPr algn="just"/>
            <a:r>
              <a:rPr lang="it-IT" sz="2800" dirty="0" smtClean="0"/>
              <a:t>Siamo contemporaneamente alla fine del soggettivismo romantico, sia dell’oggettività realista: viene meno la centralità del soggetto interpretante e il concetto romantico di un’anima misura autentica del mondo.</a:t>
            </a:r>
          </a:p>
          <a:p>
            <a:endParaRPr lang="it-IT"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 sdoppiamento</a:t>
            </a:r>
            <a:endParaRPr lang="it-IT" dirty="0"/>
          </a:p>
        </p:txBody>
      </p:sp>
      <p:sp>
        <p:nvSpPr>
          <p:cNvPr id="3" name="Segnaposto contenuto 2"/>
          <p:cNvSpPr>
            <a:spLocks noGrp="1"/>
          </p:cNvSpPr>
          <p:nvPr>
            <p:ph idx="1"/>
          </p:nvPr>
        </p:nvSpPr>
        <p:spPr/>
        <p:txBody>
          <a:bodyPr>
            <a:normAutofit fontScale="77500" lnSpcReduction="20000"/>
          </a:bodyPr>
          <a:lstStyle/>
          <a:p>
            <a:pPr algn="just">
              <a:buNone/>
            </a:pPr>
            <a:r>
              <a:rPr lang="it-IT" dirty="0" smtClean="0"/>
              <a:t>	"</a:t>
            </a:r>
            <a:r>
              <a:rPr lang="it-IT" dirty="0"/>
              <a:t>In me </a:t>
            </a:r>
            <a:r>
              <a:rPr lang="it-IT" dirty="0" err="1"/>
              <a:t>son</a:t>
            </a:r>
            <a:r>
              <a:rPr lang="it-IT" dirty="0"/>
              <a:t> quasi due persone:</a:t>
            </a:r>
            <a:r>
              <a:rPr lang="it-IT" dirty="0" smtClean="0"/>
              <a:t> tu </a:t>
            </a:r>
            <a:r>
              <a:rPr lang="it-IT" dirty="0"/>
              <a:t>già ne conosci una; l'altra, neppure la conosco bene io stesso. Soglio dire, ch'io conto d'un gran me e di un piccolo me: questi due signori sono quasi sempre in guerra tra di loro: l'uno è spesso all'altro sommamente antipatico. Il primo è taciturno e assorto continuamente [...], il secondo parla facilmente, scherza e non è alieno dal ridere e dal far ridere. [...] Io sono perpetuamente diviso tra queste due persone. Ora impera l'una, ora l'altra. Io tengo naturalmente moltissimo di più alla prima, voglio dire al mio gran me; mi adatto e compatisco la seconda, che è in fondo un essere come tutti gli altri, coi suoi pregi comuni e coi comuni </a:t>
            </a:r>
            <a:r>
              <a:rPr lang="it-IT" dirty="0" smtClean="0"/>
              <a:t>difetti”</a:t>
            </a:r>
          </a:p>
          <a:p>
            <a:pPr algn="r">
              <a:buNone/>
            </a:pPr>
            <a:r>
              <a:rPr lang="it-IT" dirty="0" smtClean="0"/>
              <a:t>da </a:t>
            </a:r>
            <a:r>
              <a:rPr lang="it-IT" i="1" dirty="0" smtClean="0"/>
              <a:t>Lettere ad Antonietta</a:t>
            </a:r>
            <a:endParaRPr lang="it-IT" i="1"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dissoluzione del personaggio e la funzione della scrittura</a:t>
            </a:r>
            <a:endParaRPr lang="it-IT" b="1" dirty="0"/>
          </a:p>
        </p:txBody>
      </p:sp>
      <p:sp>
        <p:nvSpPr>
          <p:cNvPr id="3" name="Segnaposto contenuto 2"/>
          <p:cNvSpPr>
            <a:spLocks noGrp="1"/>
          </p:cNvSpPr>
          <p:nvPr>
            <p:ph idx="1"/>
          </p:nvPr>
        </p:nvSpPr>
        <p:spPr/>
        <p:txBody>
          <a:bodyPr>
            <a:normAutofit fontScale="92500" lnSpcReduction="20000"/>
          </a:bodyPr>
          <a:lstStyle/>
          <a:p>
            <a:pPr algn="just"/>
            <a:r>
              <a:rPr lang="it-IT" dirty="0" smtClean="0"/>
              <a:t>Conseguenza di ciò è la dissoluzione del personaggio tradizionale consegnatoci nella salda unitarietà della tradizione romantica.</a:t>
            </a:r>
          </a:p>
          <a:p>
            <a:pPr algn="just"/>
            <a:r>
              <a:rPr lang="it-IT" dirty="0" smtClean="0"/>
              <a:t>Quando si rendono conto dell’impossibilità di una dimensione esistenziale autentica, i protagonisti dei romanzi pirandelliani si scoprono fuori da tutto, diventano forestieri della vita, sospesi in uno strano vuoto: ridotto ad un silenzio di cosa, Serafino, nella biblioteca, Mattia, e nel manicomio, </a:t>
            </a:r>
            <a:r>
              <a:rPr lang="it-IT" dirty="0" err="1" smtClean="0"/>
              <a:t>Vitangelo</a:t>
            </a:r>
            <a:r>
              <a:rPr lang="it-IT" dirty="0" smtClean="0"/>
              <a:t> decidono di raccontare la loro storia.</a:t>
            </a:r>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Le strutture metanarrative</a:t>
            </a:r>
            <a:endParaRPr lang="it-IT" b="1" dirty="0"/>
          </a:p>
        </p:txBody>
      </p:sp>
      <p:sp>
        <p:nvSpPr>
          <p:cNvPr id="3" name="Segnaposto contenuto 2"/>
          <p:cNvSpPr>
            <a:spLocks noGrp="1"/>
          </p:cNvSpPr>
          <p:nvPr>
            <p:ph idx="1"/>
          </p:nvPr>
        </p:nvSpPr>
        <p:spPr/>
        <p:txBody>
          <a:bodyPr>
            <a:normAutofit fontScale="85000" lnSpcReduction="20000"/>
          </a:bodyPr>
          <a:lstStyle/>
          <a:p>
            <a:pPr algn="just"/>
            <a:r>
              <a:rPr lang="it-IT" dirty="0" smtClean="0"/>
              <a:t>Anche se Pirandello non perviene a soluzioni innovative e rivoluzionarie di altri scrittori della sua epoca, i suoi romanzi assomigliano a macchine che girano a vuoto, aprendosi a forme ibride, saggistiche. </a:t>
            </a:r>
          </a:p>
          <a:p>
            <a:pPr algn="just"/>
            <a:r>
              <a:rPr lang="it-IT" dirty="0" smtClean="0"/>
              <a:t>La forma è quella del romanzo-saggio, per cui il romanzo arriva a riflettere su se stesso diventando metanarrativo. L’andamento stilistico vede dominante la tecnica del soliloquio, continuamente interrotto da domande, esclamazioni, appelli al lettore, frasi sospese che confermano lo statuto incerto di una verità che si moltiplica in relazione ai punti di vista che la esaminano. </a:t>
            </a:r>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La produzione novellistica</a:t>
            </a:r>
            <a:endParaRPr lang="it-IT" b="1" dirty="0"/>
          </a:p>
        </p:txBody>
      </p:sp>
      <p:sp>
        <p:nvSpPr>
          <p:cNvPr id="3" name="Segnaposto contenuto 2"/>
          <p:cNvSpPr>
            <a:spLocks noGrp="1"/>
          </p:cNvSpPr>
          <p:nvPr>
            <p:ph idx="1"/>
          </p:nvPr>
        </p:nvSpPr>
        <p:spPr/>
        <p:txBody>
          <a:bodyPr/>
          <a:lstStyle/>
          <a:p>
            <a:pPr algn="just">
              <a:buNone/>
            </a:pPr>
            <a:r>
              <a:rPr lang="it-IT" dirty="0" smtClean="0"/>
              <a:t>	Nel 1922 Pirandello decide di far confluire tutto il suo vasto repertorio di novelle, scritte dal 1894 al 1937, nel progetto </a:t>
            </a:r>
            <a:r>
              <a:rPr lang="it-IT" i="1" dirty="0" smtClean="0"/>
              <a:t>Novelle per un anno</a:t>
            </a:r>
            <a:r>
              <a:rPr lang="it-IT" dirty="0" smtClean="0"/>
              <a:t>. Nell</a:t>
            </a:r>
            <a:r>
              <a:rPr lang="it-IT" i="1" dirty="0" smtClean="0"/>
              <a:t>’Avvertenza</a:t>
            </a:r>
            <a:r>
              <a:rPr lang="it-IT" dirty="0" smtClean="0"/>
              <a:t> scriveva: “</a:t>
            </a:r>
            <a:r>
              <a:rPr lang="it-IT" i="1" dirty="0" smtClean="0"/>
              <a:t>Una novella al giorno, per tutto un anno, senza che dai giorni, dai mesi o dalle stagioni, nessuna abbia tratto la sua qualità</a:t>
            </a:r>
            <a:r>
              <a:rPr lang="it-IT" dirty="0" smtClean="0"/>
              <a:t>”. In realtà il numero dei testi fu inferiore.</a:t>
            </a:r>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progetto: la rinuncia alla cornice</a:t>
            </a:r>
            <a:endParaRPr lang="it-IT" b="1" dirty="0"/>
          </a:p>
        </p:txBody>
      </p:sp>
      <p:sp>
        <p:nvSpPr>
          <p:cNvPr id="3" name="Segnaposto contenuto 2"/>
          <p:cNvSpPr>
            <a:spLocks noGrp="1"/>
          </p:cNvSpPr>
          <p:nvPr>
            <p:ph idx="1"/>
          </p:nvPr>
        </p:nvSpPr>
        <p:spPr/>
        <p:txBody>
          <a:bodyPr>
            <a:normAutofit fontScale="92500" lnSpcReduction="10000"/>
          </a:bodyPr>
          <a:lstStyle/>
          <a:p>
            <a:pPr algn="just"/>
            <a:r>
              <a:rPr lang="it-IT" dirty="0" smtClean="0"/>
              <a:t>Pirandello rinuncia ad una qualunque forma di cornice, intesa alla maniera del Decameron di Boccaccio; rifiuta una qualunque sovrastruttura che ordini la varia e multiforme materia narrativa.</a:t>
            </a:r>
          </a:p>
          <a:p>
            <a:pPr algn="just"/>
            <a:r>
              <a:rPr lang="it-IT" dirty="0" smtClean="0"/>
              <a:t>Le novelle si succedono slegate, separate le une dalle altre; ciascuna è come una monade.</a:t>
            </a:r>
          </a:p>
          <a:p>
            <a:pPr algn="just"/>
            <a:r>
              <a:rPr lang="it-IT" dirty="0" smtClean="0"/>
              <a:t>Il titolo stesso sembra voler rinviare alla funzione dissipatrice del tempo, un eterno presente in cui gli eventi sono dominati dal caso e dall’assenza di senso</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Fu Mattia Pascal (</a:t>
            </a:r>
            <a:r>
              <a:rPr lang="it-IT" b="1" dirty="0" err="1" smtClean="0"/>
              <a:t>2</a:t>
            </a:r>
            <a:r>
              <a:rPr lang="it-IT" b="1" dirty="0" smtClean="0"/>
              <a:t>)</a:t>
            </a:r>
            <a:endParaRPr lang="it-IT" b="1" dirty="0"/>
          </a:p>
        </p:txBody>
      </p:sp>
      <p:sp>
        <p:nvSpPr>
          <p:cNvPr id="3" name="Segnaposto contenuto 2"/>
          <p:cNvSpPr>
            <a:spLocks noGrp="1"/>
          </p:cNvSpPr>
          <p:nvPr>
            <p:ph idx="1"/>
          </p:nvPr>
        </p:nvSpPr>
        <p:spPr/>
        <p:txBody>
          <a:bodyPr/>
          <a:lstStyle/>
          <a:p>
            <a:pPr algn="just">
              <a:buNone/>
            </a:pPr>
            <a:r>
              <a:rPr lang="it-IT" dirty="0" smtClean="0"/>
              <a:t>	Finalmente il convoglio si scrollò. Per fortuna ero rimasto solo nello scompartimento. Balzai in piedi, levai le braccia, trassi un interminabile respiro di sollievo, come se mi fossi tolto un macigno di sul petto. Ah! tornavo a esser vivo, a esser </a:t>
            </a:r>
            <a:r>
              <a:rPr lang="it-IT" b="1" dirty="0" smtClean="0"/>
              <a:t>io</a:t>
            </a:r>
            <a:r>
              <a:rPr lang="it-IT" dirty="0" smtClean="0"/>
              <a:t>, </a:t>
            </a:r>
            <a:r>
              <a:rPr lang="it-IT" b="1" dirty="0" smtClean="0"/>
              <a:t>io</a:t>
            </a:r>
            <a:r>
              <a:rPr lang="it-IT" dirty="0" smtClean="0"/>
              <a:t> Mattia Pascal. Lo avrei gridato forte a tutti, ora: «</a:t>
            </a:r>
            <a:r>
              <a:rPr lang="it-IT" b="1" dirty="0" smtClean="0"/>
              <a:t>Io</a:t>
            </a:r>
            <a:r>
              <a:rPr lang="it-IT" dirty="0" smtClean="0"/>
              <a:t>, </a:t>
            </a:r>
            <a:r>
              <a:rPr lang="it-IT" b="1" dirty="0" smtClean="0"/>
              <a:t>io</a:t>
            </a:r>
            <a:r>
              <a:rPr lang="it-IT" dirty="0" smtClean="0"/>
              <a:t>, Mattia Pascal! </a:t>
            </a:r>
            <a:r>
              <a:rPr lang="it-IT" b="1" dirty="0" smtClean="0"/>
              <a:t>Sono io</a:t>
            </a:r>
            <a:r>
              <a:rPr lang="it-IT" dirty="0" smtClean="0"/>
              <a:t>! Non sono morto! Eccomi qua!». </a:t>
            </a:r>
          </a:p>
          <a:p>
            <a:endParaRPr lang="it-I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La rappresentazione della commedia umana</a:t>
            </a:r>
            <a:endParaRPr lang="it-IT" b="1" dirty="0"/>
          </a:p>
        </p:txBody>
      </p:sp>
      <p:sp>
        <p:nvSpPr>
          <p:cNvPr id="3" name="Segnaposto contenuto 2"/>
          <p:cNvSpPr>
            <a:spLocks noGrp="1"/>
          </p:cNvSpPr>
          <p:nvPr>
            <p:ph idx="1"/>
          </p:nvPr>
        </p:nvSpPr>
        <p:spPr/>
        <p:txBody>
          <a:bodyPr>
            <a:normAutofit fontScale="92500" lnSpcReduction="10000"/>
          </a:bodyPr>
          <a:lstStyle/>
          <a:p>
            <a:pPr algn="just"/>
            <a:r>
              <a:rPr lang="it-IT" dirty="0" smtClean="0"/>
              <a:t>Le novelle non accettano nessun altro principio di classificazione  che quello della mobile e cangiante </a:t>
            </a:r>
            <a:r>
              <a:rPr lang="it-IT" dirty="0" err="1" smtClean="0"/>
              <a:t>caoticità</a:t>
            </a:r>
            <a:r>
              <a:rPr lang="it-IT" dirty="0" smtClean="0"/>
              <a:t> dell’esistenza: la rappresentazione della “commedia umana” è ben lontana dai fini e dai modi del realismo ottocentesco.</a:t>
            </a:r>
          </a:p>
          <a:p>
            <a:pPr algn="just"/>
            <a:r>
              <a:rPr lang="it-IT" dirty="0" smtClean="0"/>
              <a:t>Quella che va in scena è l’assurda convenzione del vivere e con essa i meccanismi ripetitivi e alienanti che imprigionano l’individuo e lo fissano in maschere nude e vuote identità.</a:t>
            </a:r>
            <a:endParaRPr lang="it-IT"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Il rovesciamento umoristico e la moltiplicazione delle verità</a:t>
            </a:r>
            <a:endParaRPr lang="it-IT" b="1" dirty="0"/>
          </a:p>
        </p:txBody>
      </p:sp>
      <p:sp>
        <p:nvSpPr>
          <p:cNvPr id="3" name="Segnaposto contenuto 2"/>
          <p:cNvSpPr>
            <a:spLocks noGrp="1"/>
          </p:cNvSpPr>
          <p:nvPr>
            <p:ph idx="1"/>
          </p:nvPr>
        </p:nvSpPr>
        <p:spPr/>
        <p:txBody>
          <a:bodyPr>
            <a:normAutofit fontScale="92500" lnSpcReduction="20000"/>
          </a:bodyPr>
          <a:lstStyle/>
          <a:p>
            <a:pPr algn="just"/>
            <a:r>
              <a:rPr lang="it-IT" dirty="0" smtClean="0"/>
              <a:t>La poetica dell’umorismo supera, nelle novelle pirandelliane, il principio di verisimiglianza. L’oggettività dei veristi lascia spazio ai processi di scomposizione e di riflessione, la narrazione è sostituita da un narratore che si immerge nel punto di vista dei personaggi di cui assume l’ottica.</a:t>
            </a:r>
          </a:p>
          <a:p>
            <a:pPr algn="just"/>
            <a:r>
              <a:rPr lang="it-IT" dirty="0" smtClean="0"/>
              <a:t>Al rapporto causa-effetto si sostituisce il principio di casualità.</a:t>
            </a:r>
          </a:p>
          <a:p>
            <a:pPr algn="just"/>
            <a:r>
              <a:rPr lang="it-IT" dirty="0" smtClean="0"/>
              <a:t>Il relativismo conoscitivo porta alla moltiplicazione infinita dei punti di vista.</a:t>
            </a:r>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dalla </a:t>
            </a:r>
            <a:r>
              <a:rPr lang="it-IT" i="1" dirty="0" smtClean="0"/>
              <a:t>Prefazione ai Sei personaggi</a:t>
            </a:r>
            <a:endParaRPr lang="it-IT" i="1" dirty="0"/>
          </a:p>
        </p:txBody>
      </p:sp>
      <p:sp>
        <p:nvSpPr>
          <p:cNvPr id="3" name="Segnaposto contenuto 2"/>
          <p:cNvSpPr>
            <a:spLocks noGrp="1"/>
          </p:cNvSpPr>
          <p:nvPr>
            <p:ph idx="1"/>
          </p:nvPr>
        </p:nvSpPr>
        <p:spPr/>
        <p:txBody>
          <a:bodyPr>
            <a:normAutofit fontScale="77500" lnSpcReduction="20000"/>
          </a:bodyPr>
          <a:lstStyle/>
          <a:p>
            <a:pPr algn="just">
              <a:buNone/>
            </a:pPr>
            <a:r>
              <a:rPr lang="it-IT" dirty="0" smtClean="0"/>
              <a:t>	Ora </a:t>
            </a:r>
            <a:r>
              <a:rPr lang="it-IT" dirty="0"/>
              <a:t>bisogna sapere che a me non è mai bastato rappresentare una figura d'uomo o di donna, per quanto speciale e caratteristica, per il solo gusto di rappresentarla; narrare una particolar vicenda, </a:t>
            </a:r>
            <a:r>
              <a:rPr lang="it-IT" dirty="0" err="1"/>
              <a:t>gaja</a:t>
            </a:r>
            <a:r>
              <a:rPr lang="it-IT" dirty="0"/>
              <a:t> o triste, per il solo gusto di narrarla; descrivere un paesaggio per il solo gusto di descriverlo</a:t>
            </a:r>
            <a:r>
              <a:rPr lang="it-IT" dirty="0" smtClean="0"/>
              <a:t>. Ci </a:t>
            </a:r>
            <a:r>
              <a:rPr lang="it-IT" dirty="0"/>
              <a:t>sono certi scrittori (e non pochi) che hanno questo gusto e, paghi, non cercano altro. Sono scrittori di natura più propriamente storica</a:t>
            </a:r>
            <a:r>
              <a:rPr lang="it-IT" dirty="0" smtClean="0"/>
              <a:t>. Ma </a:t>
            </a:r>
            <a:r>
              <a:rPr lang="it-IT" dirty="0"/>
              <a:t>ve ne sono altri che, oltre questo gusto, sentono un più profondo bisogno spirituale, per cui non ammettono figure, vicende, paesaggi che non s'imbevano, per così dire, d'un particolar senso della vita, e non acquistino con esso un valore universale. Sono scrittori di natura più propriamente filosofica</a:t>
            </a:r>
            <a:r>
              <a:rPr lang="it-IT" dirty="0" smtClean="0"/>
              <a:t>. Io </a:t>
            </a:r>
            <a:r>
              <a:rPr lang="it-IT" dirty="0"/>
              <a:t>ho la disgrazia d'appartenere a questi ultimi.</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Vedersi vivere </a:t>
            </a:r>
            <a:r>
              <a:rPr lang="it-IT" b="1" dirty="0" smtClean="0"/>
              <a:t>(</a:t>
            </a:r>
            <a:r>
              <a:rPr lang="it-IT" b="1" dirty="0" err="1" smtClean="0"/>
              <a:t>1</a:t>
            </a:r>
            <a:r>
              <a:rPr lang="it-IT" b="1" dirty="0" smtClean="0"/>
              <a:t>)</a:t>
            </a:r>
            <a:endParaRPr lang="it-IT" b="1" dirty="0"/>
          </a:p>
        </p:txBody>
      </p:sp>
      <p:sp>
        <p:nvSpPr>
          <p:cNvPr id="3" name="Segnaposto contenuto 2"/>
          <p:cNvSpPr>
            <a:spLocks noGrp="1"/>
          </p:cNvSpPr>
          <p:nvPr>
            <p:ph idx="1"/>
          </p:nvPr>
        </p:nvSpPr>
        <p:spPr/>
        <p:txBody>
          <a:bodyPr>
            <a:normAutofit fontScale="92500"/>
          </a:bodyPr>
          <a:lstStyle/>
          <a:p>
            <a:pPr algn="just"/>
            <a:r>
              <a:rPr lang="it-IT" dirty="0" smtClean="0"/>
              <a:t>	Nelle trame delle novelle si fissano singoli dettagli apparentemente trascurabili. È proprio grazie ad essi che il personaggio vede il vuoto dietro le forme.</a:t>
            </a:r>
          </a:p>
          <a:p>
            <a:pPr algn="just"/>
            <a:r>
              <a:rPr lang="it-IT" dirty="0" smtClean="0"/>
              <a:t>Nella routine del quotidiano irrompe spesso un fatto imprevisto anche minimo insignificante del tutto casuale che porta alcuni soggetti a uscire dalla rete delle convenzioni sociali costringendoli a guardare dal di fuori la propria esistenza.</a:t>
            </a:r>
          </a:p>
          <a:p>
            <a:pPr algn="just">
              <a:buNone/>
            </a:pP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Vedersi vivere </a:t>
            </a:r>
            <a:r>
              <a:rPr lang="it-IT" dirty="0" smtClean="0"/>
              <a:t>(</a:t>
            </a:r>
            <a:r>
              <a:rPr lang="it-IT" dirty="0" err="1" smtClean="0"/>
              <a:t>2</a:t>
            </a:r>
            <a:r>
              <a:rPr lang="it-IT" dirty="0" smtClean="0"/>
              <a:t>)</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Il conflitto tra essere e apparire, tra vita e forma esploderà allora in tutta la sua potenza.</a:t>
            </a:r>
          </a:p>
          <a:p>
            <a:pPr algn="just"/>
            <a:r>
              <a:rPr lang="it-IT" dirty="0" smtClean="0"/>
              <a:t>Sarà condannato a vedersi vivere. </a:t>
            </a:r>
          </a:p>
          <a:p>
            <a:pPr algn="just"/>
            <a:r>
              <a:rPr lang="it-IT" dirty="0" smtClean="0"/>
              <a:t>Paradossalmente solo vedendo la vita dal di fuori è possibile scorgere la rivelazione di un’altra esistenza, lontana e irraggiungibile, avere la percezione del flusso che scorre indistinto sotto le prigioni delle grigie esistenze borghesi.</a:t>
            </a:r>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Tra</a:t>
            </a:r>
            <a:r>
              <a:rPr lang="it-IT" b="1" i="1" dirty="0" smtClean="0"/>
              <a:t> ganci </a:t>
            </a:r>
            <a:r>
              <a:rPr lang="it-IT" b="1" dirty="0" smtClean="0"/>
              <a:t>e</a:t>
            </a:r>
            <a:r>
              <a:rPr lang="it-IT" b="1" i="1" dirty="0" smtClean="0"/>
              <a:t> trappole </a:t>
            </a:r>
            <a:r>
              <a:rPr lang="it-IT" dirty="0" smtClean="0"/>
              <a:t>(</a:t>
            </a:r>
            <a:r>
              <a:rPr lang="it-IT" dirty="0" err="1" smtClean="0"/>
              <a:t>3</a:t>
            </a:r>
            <a:r>
              <a:rPr lang="it-IT" dirty="0" smtClean="0"/>
              <a:t>)</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smtClean="0"/>
              <a:t>I singoli elementi della vita, i gesti quotidiani, le convenzioni hanno la tragica forza delle trappole, tanto che si arriva a gesti ridicoli e da folli pur di scrollarsi di dosso il peso delle forme.</a:t>
            </a:r>
          </a:p>
          <a:p>
            <a:pPr algn="just"/>
            <a:r>
              <a:rPr lang="it-IT" dirty="0" smtClean="0"/>
              <a:t>Conosce bene il potere delle forme chi è stato “agganciato” ad esse e viene visto dagli altri sotto un unico aspetto (es. </a:t>
            </a:r>
            <a:r>
              <a:rPr lang="it-IT" dirty="0" err="1" smtClean="0"/>
              <a:t>Chiarchiaro</a:t>
            </a:r>
            <a:r>
              <a:rPr lang="it-IT" dirty="0" smtClean="0"/>
              <a:t> de </a:t>
            </a:r>
            <a:r>
              <a:rPr lang="it-IT" i="1" dirty="0" smtClean="0"/>
              <a:t>La patente</a:t>
            </a:r>
            <a:r>
              <a:rPr lang="it-IT" dirty="0" smtClean="0"/>
              <a:t>). Talvolta un particolare giganteggia sulla pagina ingrandito come in uno zoom cinematografico. </a:t>
            </a:r>
          </a:p>
          <a:p>
            <a:pPr algn="just"/>
            <a:r>
              <a:rPr lang="it-IT" dirty="0" smtClean="0"/>
              <a:t>Man mano che si arriva all’ultima fase della produzione novellistica domina sempre di più l’assurdo, diminuiscono i dialoghi e gli ultimi racconti sono pieni di silenzio. </a:t>
            </a:r>
            <a:endParaRPr lang="it-IT" dirty="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 </a:t>
            </a:r>
            <a:r>
              <a:rPr lang="it-IT" dirty="0" err="1" smtClean="0"/>
              <a:t>Scholz</a:t>
            </a:r>
            <a:r>
              <a:rPr lang="it-IT" dirty="0" smtClean="0"/>
              <a:t>, </a:t>
            </a:r>
            <a:r>
              <a:rPr lang="it-IT" i="1" dirty="0" err="1" smtClean="0"/>
              <a:t>Industrialized</a:t>
            </a:r>
            <a:r>
              <a:rPr lang="it-IT" i="1" dirty="0" smtClean="0"/>
              <a:t> </a:t>
            </a:r>
            <a:r>
              <a:rPr lang="it-IT" i="1" dirty="0" err="1" smtClean="0"/>
              <a:t>farmers</a:t>
            </a:r>
            <a:endParaRPr lang="it-IT" i="1" dirty="0"/>
          </a:p>
        </p:txBody>
      </p:sp>
      <p:pic>
        <p:nvPicPr>
          <p:cNvPr id="4" name="Segnaposto contenuto 3" descr="industrialized farmers.jpg"/>
          <p:cNvPicPr>
            <a:picLocks noGrp="1" noChangeAspect="1"/>
          </p:cNvPicPr>
          <p:nvPr>
            <p:ph idx="1"/>
          </p:nvPr>
        </p:nvPicPr>
        <p:blipFill>
          <a:blip r:embed="rId2"/>
          <a:srcRect l="-83191" r="-83191"/>
          <a:stretch>
            <a:fillRect/>
          </a:stretch>
        </p:blipFill>
        <p:spPr>
          <a:xfrm>
            <a:off x="-396172" y="1812116"/>
            <a:ext cx="10020822" cy="4525963"/>
          </a:xfrm>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Brutti e sconciati</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smtClean="0"/>
              <a:t>L’opera di Pirandello è costellata di figure sconciate: volti pallidi con folte sopracciglia, nasi vasti e carnosi, o erti e aquilini, capelli tinti, lunghe mani molli, </a:t>
            </a:r>
            <a:r>
              <a:rPr lang="it-IT" dirty="0" err="1" smtClean="0"/>
              <a:t>corpacci</a:t>
            </a:r>
            <a:r>
              <a:rPr lang="it-IT" dirty="0" smtClean="0"/>
              <a:t> pesanti e uomini curvi, tentennanti nella loro magrezza, insomma una galleria degli orrori.</a:t>
            </a:r>
          </a:p>
          <a:p>
            <a:pPr algn="just"/>
            <a:r>
              <a:rPr lang="it-IT" dirty="0" smtClean="0"/>
              <a:t>Il critico G. Debenedetti l’ha definita “l’invasione vittoriosa dei brutti”.</a:t>
            </a:r>
          </a:p>
          <a:p>
            <a:pPr algn="just"/>
            <a:r>
              <a:rPr lang="it-IT" dirty="0" smtClean="0"/>
              <a:t>Non si tratta dell’interesse fisiognomico ottocentesco: sotto la superficie della realtà fattuale si scorge una dimensione altra invisibile all’occhio e alla logica tradizionale, un mondo sotterraneo fatto di pulsioni segrete che si riflettono nelle fattezze dei personaggi. Debenedetti mette in collegamento questo fenomeno con gli studi di Freud sulla psicanalisi.</a:t>
            </a:r>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 </a:t>
            </a:r>
            <a:r>
              <a:rPr lang="it-IT" i="1" dirty="0" smtClean="0"/>
              <a:t>L’uomo col fiore in bocca</a:t>
            </a:r>
            <a:endParaRPr lang="it-IT" i="1" dirty="0"/>
          </a:p>
        </p:txBody>
      </p:sp>
      <p:sp>
        <p:nvSpPr>
          <p:cNvPr id="3" name="Segnaposto contenuto 2"/>
          <p:cNvSpPr>
            <a:spLocks noGrp="1"/>
          </p:cNvSpPr>
          <p:nvPr>
            <p:ph idx="1"/>
          </p:nvPr>
        </p:nvSpPr>
        <p:spPr/>
        <p:txBody>
          <a:bodyPr/>
          <a:lstStyle/>
          <a:p>
            <a:pPr algn="just">
              <a:buNone/>
            </a:pPr>
            <a:r>
              <a:rPr lang="it-IT" dirty="0" smtClean="0"/>
              <a:t>	Perché</a:t>
            </a:r>
            <a:r>
              <a:rPr lang="it-IT" dirty="0"/>
              <a:t>, caro signore, non sappiamo da che cosa sia fatto, ma c'è, c'è, ce lo sentiamo tutti qua, come un'angoscia nella gola, il gusto della vita, che non si soddisfa mai, che non si può mai soddisfare, perché la vita, nell'atto stesso che la viviamo, è così sempre ingorda di se stessa, che non si lascia assaporare.</a:t>
            </a:r>
            <a:r>
              <a:rPr lang="it-IT"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Fu Mattia Pascal (</a:t>
            </a:r>
            <a:r>
              <a:rPr lang="it-IT" b="1" dirty="0" err="1" smtClean="0"/>
              <a:t>3</a:t>
            </a:r>
            <a:r>
              <a:rPr lang="it-IT" b="1" dirty="0" smtClean="0"/>
              <a:t>)</a:t>
            </a:r>
            <a:endParaRPr lang="it-IT" b="1" dirty="0"/>
          </a:p>
        </p:txBody>
      </p:sp>
      <p:sp>
        <p:nvSpPr>
          <p:cNvPr id="3" name="Segnaposto contenuto 2"/>
          <p:cNvSpPr>
            <a:spLocks noGrp="1"/>
          </p:cNvSpPr>
          <p:nvPr>
            <p:ph idx="1"/>
          </p:nvPr>
        </p:nvSpPr>
        <p:spPr/>
        <p:txBody>
          <a:bodyPr>
            <a:normAutofit fontScale="77500" lnSpcReduction="20000"/>
          </a:bodyPr>
          <a:lstStyle/>
          <a:p>
            <a:pPr algn="just">
              <a:buNone/>
            </a:pPr>
            <a:r>
              <a:rPr lang="it-IT" dirty="0" smtClean="0"/>
              <a:t>	</a:t>
            </a:r>
            <a:r>
              <a:rPr lang="it-IT" dirty="0" err="1" smtClean="0"/>
              <a:t>…passo</a:t>
            </a:r>
            <a:r>
              <a:rPr lang="it-IT" dirty="0" smtClean="0"/>
              <a:t> gran parte del giorno qua, in biblioteca, in compagnia di don Eligio, che è ancora ben lontano dal dare assetto e ordine ai vecchi libri polverosi. </a:t>
            </a:r>
          </a:p>
          <a:p>
            <a:pPr algn="just">
              <a:buNone/>
            </a:pPr>
            <a:r>
              <a:rPr lang="it-IT" dirty="0" smtClean="0"/>
              <a:t>	Ho messo circa sei mesi a scrivere questa mia strana storia, </a:t>
            </a:r>
            <a:r>
              <a:rPr lang="it-IT" dirty="0" err="1" smtClean="0"/>
              <a:t>ajutato</a:t>
            </a:r>
            <a:r>
              <a:rPr lang="it-IT" dirty="0" smtClean="0"/>
              <a:t> da lui. Di quanto è scritto qui egli serberà il segreto, come se l'avesse saputo sotto il sigillo della confessione. </a:t>
            </a:r>
          </a:p>
          <a:p>
            <a:pPr algn="just">
              <a:buNone/>
            </a:pPr>
            <a:r>
              <a:rPr lang="it-IT" dirty="0" smtClean="0"/>
              <a:t>	Abbiamo discusso a lungo insieme su i casi miei, e </a:t>
            </a:r>
          </a:p>
          <a:p>
            <a:pPr algn="just">
              <a:buNone/>
            </a:pPr>
            <a:r>
              <a:rPr lang="it-IT" dirty="0" smtClean="0"/>
              <a:t>	spesso io gli ho dichiarato di non saper vedere che frutto se ne possa cavare. </a:t>
            </a:r>
          </a:p>
          <a:p>
            <a:pPr algn="just">
              <a:buNone/>
            </a:pPr>
            <a:r>
              <a:rPr lang="it-IT" dirty="0" smtClean="0"/>
              <a:t>	</a:t>
            </a:r>
            <a:r>
              <a:rPr lang="it-IT" dirty="0" err="1" smtClean="0"/>
              <a:t>—</a:t>
            </a:r>
            <a:r>
              <a:rPr lang="it-IT" dirty="0" smtClean="0"/>
              <a:t> </a:t>
            </a:r>
            <a:r>
              <a:rPr lang="it-IT" b="1" dirty="0" smtClean="0"/>
              <a:t>Intanto, questo, </a:t>
            </a:r>
            <a:r>
              <a:rPr lang="it-IT" b="1" dirty="0" err="1" smtClean="0"/>
              <a:t>—</a:t>
            </a:r>
            <a:r>
              <a:rPr lang="it-IT" b="1" dirty="0" smtClean="0"/>
              <a:t> egli mi dice: </a:t>
            </a:r>
            <a:r>
              <a:rPr lang="it-IT" b="1" dirty="0" err="1" smtClean="0"/>
              <a:t>—</a:t>
            </a:r>
            <a:r>
              <a:rPr lang="it-IT" b="1" dirty="0" smtClean="0"/>
              <a:t> che fuori della legge e fuori di quelle particolarità, liete o tristi che</a:t>
            </a:r>
            <a:r>
              <a:rPr lang="it-IT" b="1" dirty="0" err="1" smtClean="0"/>
              <a:t> sien</a:t>
            </a:r>
            <a:r>
              <a:rPr lang="it-IT" b="1" dirty="0" smtClean="0"/>
              <a:t>o, per cui noi siamo noi, caro signor Pascal, non è possibile vivere. </a:t>
            </a:r>
          </a:p>
          <a:p>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Fu Mattia Pascal (</a:t>
            </a:r>
            <a:r>
              <a:rPr lang="it-IT" b="1" dirty="0" err="1" smtClean="0"/>
              <a:t>4</a:t>
            </a:r>
            <a:r>
              <a:rPr lang="it-IT" b="1" dirty="0" smtClean="0"/>
              <a:t>)</a:t>
            </a:r>
            <a:endParaRPr lang="it-IT" b="1" dirty="0"/>
          </a:p>
        </p:txBody>
      </p:sp>
      <p:sp>
        <p:nvSpPr>
          <p:cNvPr id="3" name="Segnaposto contenuto 2"/>
          <p:cNvSpPr>
            <a:spLocks noGrp="1"/>
          </p:cNvSpPr>
          <p:nvPr>
            <p:ph idx="1"/>
          </p:nvPr>
        </p:nvSpPr>
        <p:spPr>
          <a:xfrm>
            <a:off x="457200" y="1600200"/>
            <a:ext cx="8686800" cy="5257800"/>
          </a:xfrm>
        </p:spPr>
        <p:txBody>
          <a:bodyPr>
            <a:normAutofit fontScale="85000" lnSpcReduction="20000"/>
          </a:bodyPr>
          <a:lstStyle/>
          <a:p>
            <a:pPr algn="just">
              <a:buNone/>
            </a:pPr>
            <a:r>
              <a:rPr lang="it-IT" dirty="0" smtClean="0"/>
              <a:t>	Ma io gli faccio osservare che non sono affatto rientrato né nella legge, né nelle mie particolarità. Mia moglie è moglie di</a:t>
            </a:r>
            <a:r>
              <a:rPr lang="it-IT" dirty="0" err="1" smtClean="0"/>
              <a:t> Pomin</a:t>
            </a:r>
            <a:r>
              <a:rPr lang="it-IT" dirty="0" smtClean="0"/>
              <a:t>o, e io non saprei proprio dire ch'io mi sia. Nel cimitero di </a:t>
            </a:r>
            <a:r>
              <a:rPr lang="it-IT" dirty="0" err="1" smtClean="0"/>
              <a:t>Miragno</a:t>
            </a:r>
            <a:r>
              <a:rPr lang="it-IT" dirty="0" smtClean="0"/>
              <a:t>, su la fossa di quel povero ignoto che s'uccise alla </a:t>
            </a:r>
            <a:r>
              <a:rPr lang="it-IT" i="1" dirty="0" err="1" smtClean="0"/>
              <a:t>Stì</a:t>
            </a:r>
            <a:r>
              <a:rPr lang="it-IT" i="1" dirty="0" smtClean="0"/>
              <a:t>a</a:t>
            </a:r>
            <a:r>
              <a:rPr lang="it-IT" dirty="0" smtClean="0"/>
              <a:t>, c'è ancora la lapide dettata d</a:t>
            </a:r>
            <a:r>
              <a:rPr lang="it-IT" dirty="0" err="1" smtClean="0"/>
              <a:t>a Lodolet</a:t>
            </a:r>
            <a:r>
              <a:rPr lang="it-IT" dirty="0" smtClean="0"/>
              <a:t>ta: </a:t>
            </a:r>
            <a:endParaRPr lang="it-IT" sz="2000" dirty="0" smtClean="0"/>
          </a:p>
          <a:p>
            <a:pPr algn="ctr">
              <a:buNone/>
            </a:pPr>
            <a:endParaRPr lang="it-IT" sz="2000" dirty="0" smtClean="0"/>
          </a:p>
          <a:p>
            <a:pPr algn="ctr">
              <a:buNone/>
            </a:pPr>
            <a:r>
              <a:rPr lang="it-IT" sz="2595" dirty="0" smtClean="0"/>
              <a:t>COLPITO DA AVVERSI FATI </a:t>
            </a:r>
          </a:p>
          <a:p>
            <a:pPr algn="ctr">
              <a:buNone/>
            </a:pPr>
            <a:r>
              <a:rPr lang="it-IT" sz="2595" dirty="0" smtClean="0"/>
              <a:t>MATTIA PASCAL </a:t>
            </a:r>
          </a:p>
          <a:p>
            <a:pPr algn="ctr">
              <a:buNone/>
            </a:pPr>
            <a:r>
              <a:rPr lang="it-IT" sz="2595" dirty="0" smtClean="0"/>
              <a:t>	BIBLIOTECARIO</a:t>
            </a:r>
            <a:br>
              <a:rPr lang="it-IT" sz="2595" dirty="0" smtClean="0"/>
            </a:br>
            <a:r>
              <a:rPr lang="it-IT" sz="2595" dirty="0" smtClean="0"/>
              <a:t>CVOR GENEROSO ANIMA APERTA </a:t>
            </a:r>
          </a:p>
          <a:p>
            <a:pPr algn="ctr">
              <a:buNone/>
            </a:pPr>
            <a:r>
              <a:rPr lang="it-IT" sz="2595" dirty="0" smtClean="0"/>
              <a:t>QVI VOLONTARIO </a:t>
            </a:r>
          </a:p>
          <a:p>
            <a:pPr algn="ctr">
              <a:buNone/>
            </a:pPr>
            <a:r>
              <a:rPr lang="it-IT" sz="2595" dirty="0" smtClean="0"/>
              <a:t>RIPOSA</a:t>
            </a:r>
            <a:br>
              <a:rPr lang="it-IT" sz="2595" dirty="0" smtClean="0"/>
            </a:br>
            <a:r>
              <a:rPr lang="it-IT" sz="2595" dirty="0" smtClean="0"/>
              <a:t>LA PIETA' DEI CONCITTADINI </a:t>
            </a:r>
          </a:p>
          <a:p>
            <a:pPr algn="ctr">
              <a:buNone/>
            </a:pPr>
            <a:r>
              <a:rPr lang="it-IT" sz="2595" dirty="0" smtClean="0"/>
              <a:t>QVESTA LAPIDE POSE </a:t>
            </a:r>
          </a:p>
          <a:p>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Fu Mattia Pascal (</a:t>
            </a:r>
            <a:r>
              <a:rPr lang="it-IT" b="1" dirty="0" err="1" smtClean="0"/>
              <a:t>5</a:t>
            </a:r>
            <a:r>
              <a:rPr lang="it-IT" b="1" dirty="0" smtClean="0"/>
              <a:t>)</a:t>
            </a:r>
            <a:endParaRPr lang="it-IT" b="1" dirty="0"/>
          </a:p>
        </p:txBody>
      </p:sp>
      <p:sp>
        <p:nvSpPr>
          <p:cNvPr id="3" name="Segnaposto contenuto 2"/>
          <p:cNvSpPr>
            <a:spLocks noGrp="1"/>
          </p:cNvSpPr>
          <p:nvPr>
            <p:ph idx="1"/>
          </p:nvPr>
        </p:nvSpPr>
        <p:spPr>
          <a:xfrm>
            <a:off x="457200" y="1130135"/>
            <a:ext cx="8229600" cy="5872045"/>
          </a:xfrm>
        </p:spPr>
        <p:txBody>
          <a:bodyPr>
            <a:normAutofit/>
          </a:bodyPr>
          <a:lstStyle/>
          <a:p>
            <a:pPr>
              <a:buNone/>
            </a:pPr>
            <a:r>
              <a:rPr lang="it-IT" dirty="0" smtClean="0"/>
              <a:t>Io vi ho portato la corona di fiori promessa e ogni tanto mi reco a vedermi morto e sepolto là. Qualche curioso mi segue da lontano; poi, al ritorno, s'accompagna con  me, sorride, e </a:t>
            </a:r>
            <a:r>
              <a:rPr lang="it-IT" dirty="0" err="1" smtClean="0"/>
              <a:t>–</a:t>
            </a:r>
            <a:r>
              <a:rPr lang="it-IT" dirty="0" smtClean="0"/>
              <a:t> considerando la mia condizione </a:t>
            </a:r>
            <a:r>
              <a:rPr lang="it-IT" dirty="0" err="1" smtClean="0"/>
              <a:t>–</a:t>
            </a:r>
            <a:r>
              <a:rPr lang="it-IT" dirty="0" smtClean="0"/>
              <a:t> mi domanda: </a:t>
            </a:r>
          </a:p>
          <a:p>
            <a:pPr>
              <a:buNone/>
            </a:pPr>
            <a:r>
              <a:rPr lang="it-IT" dirty="0" err="1" smtClean="0"/>
              <a:t>—</a:t>
            </a:r>
            <a:r>
              <a:rPr lang="it-IT" dirty="0" smtClean="0"/>
              <a:t> Ma voi, insomma, si può sapere chi siete? </a:t>
            </a:r>
          </a:p>
          <a:p>
            <a:pPr>
              <a:buNone/>
            </a:pPr>
            <a:r>
              <a:rPr lang="it-IT" dirty="0" smtClean="0"/>
              <a:t>	Mi stringo nelle spalle, socchiudo gli occhi e gli rispondo: </a:t>
            </a:r>
          </a:p>
          <a:p>
            <a:pPr>
              <a:buNone/>
            </a:pPr>
            <a:r>
              <a:rPr lang="it-IT" dirty="0" err="1" smtClean="0"/>
              <a:t>—</a:t>
            </a:r>
            <a:r>
              <a:rPr lang="it-IT" dirty="0" smtClean="0"/>
              <a:t> Eh, caro mio... </a:t>
            </a:r>
            <a:r>
              <a:rPr lang="it-IT" b="1" dirty="0" smtClean="0"/>
              <a:t>Io sono il fu Mattia Pascal. </a:t>
            </a:r>
            <a:r>
              <a:rPr lang="it-IT" dirty="0" smtClean="0"/>
              <a:t>(riferimento al libro di testo a p. 922-923)</a:t>
            </a:r>
          </a:p>
          <a:p>
            <a:pPr>
              <a:buNone/>
            </a:pPr>
            <a:endParaRPr lang="it-IT" b="1" dirty="0" smtClean="0"/>
          </a:p>
          <a:p>
            <a:pPr>
              <a:buNone/>
            </a:pPr>
            <a:endParaRPr lang="it-IT" b="1" dirty="0" smtClean="0"/>
          </a:p>
          <a:p>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t>Premessa seconda </a:t>
            </a:r>
            <a:r>
              <a:rPr lang="it-IT" b="1" dirty="0" smtClean="0"/>
              <a:t>(filosofica)</a:t>
            </a:r>
            <a:br>
              <a:rPr lang="it-IT" b="1" dirty="0" smtClean="0"/>
            </a:br>
            <a:r>
              <a:rPr lang="it-IT" b="1" dirty="0" smtClean="0"/>
              <a:t>a mo’ di scusa </a:t>
            </a:r>
            <a:endParaRPr lang="it-IT" b="1" dirty="0"/>
          </a:p>
        </p:txBody>
      </p:sp>
      <p:sp>
        <p:nvSpPr>
          <p:cNvPr id="3" name="Segnaposto contenuto 2"/>
          <p:cNvSpPr>
            <a:spLocks noGrp="1"/>
          </p:cNvSpPr>
          <p:nvPr>
            <p:ph idx="1"/>
          </p:nvPr>
        </p:nvSpPr>
        <p:spPr/>
        <p:txBody>
          <a:bodyPr>
            <a:normAutofit fontScale="85000" lnSpcReduction="20000"/>
          </a:bodyPr>
          <a:lstStyle/>
          <a:p>
            <a:pPr algn="just">
              <a:buNone/>
            </a:pPr>
            <a:r>
              <a:rPr lang="it-IT" dirty="0" smtClean="0"/>
              <a:t>	Non mi par più tempo, questo, di scriver libri, neppure per</a:t>
            </a:r>
            <a:r>
              <a:rPr lang="it-IT" dirty="0" err="1" smtClean="0"/>
              <a:t> ischerz</a:t>
            </a:r>
            <a:r>
              <a:rPr lang="it-IT" dirty="0" smtClean="0"/>
              <a:t>o. In considerazione anche della letteratura, come per tutto il resto, io debbo ripetere il mio solito ritornello: </a:t>
            </a:r>
            <a:r>
              <a:rPr lang="it-IT" i="1" dirty="0" smtClean="0"/>
              <a:t>Maledetto sia Copernico! </a:t>
            </a:r>
            <a:endParaRPr lang="it-IT" dirty="0" smtClean="0"/>
          </a:p>
          <a:p>
            <a:pPr algn="just">
              <a:buNone/>
            </a:pPr>
            <a:r>
              <a:rPr lang="it-IT" dirty="0" smtClean="0"/>
              <a:t>	</a:t>
            </a:r>
            <a:r>
              <a:rPr lang="it-IT" dirty="0" err="1" smtClean="0"/>
              <a:t>—</a:t>
            </a:r>
            <a:r>
              <a:rPr lang="it-IT" dirty="0" smtClean="0"/>
              <a:t> Oh oh oh, che c'entra Copernico! </a:t>
            </a:r>
            <a:r>
              <a:rPr lang="it-IT" dirty="0" err="1" smtClean="0"/>
              <a:t>—</a:t>
            </a:r>
            <a:r>
              <a:rPr lang="it-IT" dirty="0" smtClean="0"/>
              <a:t> esclama don Eligio, levandosi su la vita, col volto infocato sotto il cappellaccio di paglia. </a:t>
            </a:r>
          </a:p>
          <a:p>
            <a:pPr algn="just">
              <a:buNone/>
            </a:pPr>
            <a:r>
              <a:rPr lang="it-IT" dirty="0" smtClean="0"/>
              <a:t>	</a:t>
            </a:r>
            <a:r>
              <a:rPr lang="it-IT" dirty="0" err="1" smtClean="0"/>
              <a:t>—</a:t>
            </a:r>
            <a:r>
              <a:rPr lang="it-IT" dirty="0" smtClean="0"/>
              <a:t> C'entra, don Eligio. Perché, quando la Terra non gira- va... </a:t>
            </a:r>
          </a:p>
          <a:p>
            <a:pPr algn="just">
              <a:buNone/>
            </a:pPr>
            <a:r>
              <a:rPr lang="it-IT" dirty="0" smtClean="0"/>
              <a:t>	</a:t>
            </a:r>
            <a:r>
              <a:rPr lang="it-IT" dirty="0" err="1" smtClean="0"/>
              <a:t>—</a:t>
            </a:r>
            <a:r>
              <a:rPr lang="it-IT" dirty="0" smtClean="0"/>
              <a:t> E </a:t>
            </a:r>
            <a:r>
              <a:rPr lang="it-IT" dirty="0" err="1" smtClean="0"/>
              <a:t>dàll</a:t>
            </a:r>
            <a:r>
              <a:rPr lang="it-IT" dirty="0" smtClean="0"/>
              <a:t>i! Ma se ha sempre girato! </a:t>
            </a:r>
          </a:p>
          <a:p>
            <a:pPr algn="just">
              <a:buNone/>
            </a:pPr>
            <a:r>
              <a:rPr lang="it-IT" dirty="0" smtClean="0"/>
              <a:t>	</a:t>
            </a:r>
            <a:r>
              <a:rPr lang="it-IT" dirty="0" err="1" smtClean="0"/>
              <a:t>—</a:t>
            </a:r>
            <a:r>
              <a:rPr lang="it-IT" dirty="0" smtClean="0"/>
              <a:t> Non è vero. L'uomo non lo sapeva, e dunque era come se non girasse. Per tanti, anche adesso non gira. </a:t>
            </a:r>
          </a:p>
          <a:p>
            <a:pPr algn="just">
              <a:buNone/>
            </a:pPr>
            <a:endParaRPr lang="it-IT" dirty="0" smtClean="0"/>
          </a:p>
          <a:p>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Premessa seconda </a:t>
            </a:r>
            <a:r>
              <a:rPr lang="it-IT" b="1" dirty="0" smtClean="0"/>
              <a:t>(</a:t>
            </a:r>
            <a:r>
              <a:rPr lang="it-IT" b="1" dirty="0" err="1" smtClean="0"/>
              <a:t>2</a:t>
            </a:r>
            <a:r>
              <a:rPr lang="it-IT" b="1" dirty="0" smtClean="0"/>
              <a:t>)</a:t>
            </a:r>
            <a:endParaRPr lang="it-IT" b="1" dirty="0"/>
          </a:p>
        </p:txBody>
      </p:sp>
      <p:sp>
        <p:nvSpPr>
          <p:cNvPr id="3" name="Segnaposto contenuto 2"/>
          <p:cNvSpPr>
            <a:spLocks noGrp="1"/>
          </p:cNvSpPr>
          <p:nvPr>
            <p:ph idx="1"/>
          </p:nvPr>
        </p:nvSpPr>
        <p:spPr/>
        <p:txBody>
          <a:bodyPr/>
          <a:lstStyle/>
          <a:p>
            <a:pPr algn="just">
              <a:buNone/>
            </a:pPr>
            <a:r>
              <a:rPr lang="it-IT" dirty="0" smtClean="0"/>
              <a:t>	Io dico che quando la Terra non girava, e l'</a:t>
            </a:r>
            <a:r>
              <a:rPr lang="it-IT" dirty="0" err="1" smtClean="0"/>
              <a:t>uo-</a:t>
            </a:r>
            <a:r>
              <a:rPr lang="it-IT" dirty="0" smtClean="0"/>
              <a:t> mo, vestito da greco o da romano, vi faceva così bella figura e così altamente sentiva di sé e tanto si compiaceva della propria dignità, credo bene che potesse riuscire accetta una narrazione minuta e piena d'oziosi particola- ri.</a:t>
            </a:r>
            <a:r>
              <a:rPr lang="it-IT" dirty="0" smtClean="0"/>
              <a:t> </a:t>
            </a:r>
          </a:p>
          <a:p>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t>Premessa seconda </a:t>
            </a:r>
            <a:r>
              <a:rPr lang="it-IT" b="1" dirty="0" smtClean="0"/>
              <a:t>(</a:t>
            </a:r>
            <a:r>
              <a:rPr lang="it-IT" b="1" dirty="0" err="1" smtClean="0"/>
              <a:t>3</a:t>
            </a:r>
            <a:r>
              <a:rPr lang="it-IT" b="1" dirty="0" smtClean="0"/>
              <a:t>)</a:t>
            </a:r>
            <a:endParaRPr lang="it-IT" b="1" i="1" dirty="0"/>
          </a:p>
        </p:txBody>
      </p:sp>
      <p:sp>
        <p:nvSpPr>
          <p:cNvPr id="3" name="Segnaposto contenuto 2"/>
          <p:cNvSpPr>
            <a:spLocks noGrp="1"/>
          </p:cNvSpPr>
          <p:nvPr>
            <p:ph idx="1"/>
          </p:nvPr>
        </p:nvSpPr>
        <p:spPr>
          <a:xfrm>
            <a:off x="457200" y="1153437"/>
            <a:ext cx="8686800" cy="5704563"/>
          </a:xfrm>
        </p:spPr>
        <p:txBody>
          <a:bodyPr>
            <a:normAutofit fontScale="85000" lnSpcReduction="10000"/>
          </a:bodyPr>
          <a:lstStyle/>
          <a:p>
            <a:pPr algn="just">
              <a:buNone/>
            </a:pPr>
            <a:r>
              <a:rPr lang="it-IT" dirty="0" smtClean="0"/>
              <a:t>	Siamo o non siamo su un'invisibile trottolina, cui fa da </a:t>
            </a:r>
            <a:r>
              <a:rPr lang="it-IT" dirty="0" err="1" smtClean="0"/>
              <a:t>fer-</a:t>
            </a:r>
            <a:r>
              <a:rPr lang="it-IT" dirty="0" smtClean="0"/>
              <a:t> </a:t>
            </a:r>
            <a:r>
              <a:rPr lang="it-IT" dirty="0" err="1" smtClean="0"/>
              <a:t>za</a:t>
            </a:r>
            <a:r>
              <a:rPr lang="it-IT" dirty="0" smtClean="0"/>
              <a:t> un fil di sole, su un granellino di sabbia impazzito che gira e gira e gira, senza saper perché, senza pervenir mai a destino, come se ci provasse gusto a girar così, per farci sentire ora un po' più di caldo, ora un po' più di freddo, e per farci morire – spesso con la coscienza d'a- ver commesso una sequela di piccole sciocchezze – dopo cinquanta o sessanta giri? Copernico, Copernico, don Eligio mio ha rovinato l'umanità, irrimediabilmente. Ormai noi tutti ci siamo a poco a poco adattati alla nuova concezione dell'infinita nostra piccolezza, a considerarci anzi </a:t>
            </a:r>
            <a:r>
              <a:rPr lang="it-IT" dirty="0" err="1" smtClean="0"/>
              <a:t>men</a:t>
            </a:r>
            <a:r>
              <a:rPr lang="it-IT" dirty="0" smtClean="0"/>
              <a:t> che niente nell'Universo, con tutte le nostre belle scoperte e invenzioni e che valore dunque volete che abbiano le notizie, non dico delle nostre miserie particolari, ma anche delle generali calamità? </a:t>
            </a:r>
          </a:p>
          <a:p>
            <a:endParaRPr lang="it-I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Impostazioni personalizzate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173</TotalTime>
  <Words>3882</Words>
  <Application>Microsoft Macintosh PowerPoint</Application>
  <PresentationFormat>Presentazione su schermo (4:3)</PresentationFormat>
  <Paragraphs>125</Paragraphs>
  <Slides>38</Slides>
  <Notes>0</Notes>
  <HiddenSlides>0</HiddenSlides>
  <MMClips>0</MMClips>
  <ScaleCrop>false</ScaleCrop>
  <HeadingPairs>
    <vt:vector size="4" baseType="variant">
      <vt:variant>
        <vt:lpstr>Modello struttura</vt:lpstr>
      </vt:variant>
      <vt:variant>
        <vt:i4>1</vt:i4>
      </vt:variant>
      <vt:variant>
        <vt:lpstr>Titoli diapositive</vt:lpstr>
      </vt:variant>
      <vt:variant>
        <vt:i4>38</vt:i4>
      </vt:variant>
    </vt:vector>
  </HeadingPairs>
  <TitlesOfParts>
    <vt:vector size="39" baseType="lpstr">
      <vt:lpstr>Tema di Office</vt:lpstr>
      <vt:lpstr>PIRANDELLO – I ROMANZI</vt:lpstr>
      <vt:lpstr>Il Fu Mattia Pascal (1)</vt:lpstr>
      <vt:lpstr>Il Fu Mattia Pascal (2)</vt:lpstr>
      <vt:lpstr>Il Fu Mattia Pascal (3)</vt:lpstr>
      <vt:lpstr>Il Fu Mattia Pascal (4)</vt:lpstr>
      <vt:lpstr>Il Fu Mattia Pascal (5)</vt:lpstr>
      <vt:lpstr>Premessa seconda (filosofica) a mo’ di scusa </vt:lpstr>
      <vt:lpstr>Premessa seconda (2)</vt:lpstr>
      <vt:lpstr>Premessa seconda (3)</vt:lpstr>
      <vt:lpstr>Premessa seconda (4)</vt:lpstr>
      <vt:lpstr>Pirandello e la crisi del Positivismo</vt:lpstr>
      <vt:lpstr>Da “Arte e coscienza oggi”</vt:lpstr>
      <vt:lpstr>Uno, nessuno e centomila (1) </vt:lpstr>
      <vt:lpstr>TRAMA</vt:lpstr>
      <vt:lpstr>Uno, nessuno e centomila (2)</vt:lpstr>
      <vt:lpstr>Uno, nessuno e centomila (3)</vt:lpstr>
      <vt:lpstr>Uno, nessuno e centomila (4)</vt:lpstr>
      <vt:lpstr>Uno, nessuno e centomila (5)</vt:lpstr>
      <vt:lpstr>Uno nessuno e centomila (6)</vt:lpstr>
      <vt:lpstr>Uno, nessuno e centomila (7)</vt:lpstr>
      <vt:lpstr>Un panismo dannunziano?</vt:lpstr>
      <vt:lpstr>I sette romanzi</vt:lpstr>
      <vt:lpstr>La dissoluzione della trama</vt:lpstr>
      <vt:lpstr>Le ambiguità dell’io narrante</vt:lpstr>
      <vt:lpstr>Lo sdoppiamento</vt:lpstr>
      <vt:lpstr>La dissoluzione del personaggio e la funzione della scrittura</vt:lpstr>
      <vt:lpstr>Le strutture metanarrative</vt:lpstr>
      <vt:lpstr>La produzione novellistica</vt:lpstr>
      <vt:lpstr>Il progetto: la rinuncia alla cornice</vt:lpstr>
      <vt:lpstr>La rappresentazione della commedia umana</vt:lpstr>
      <vt:lpstr>Il rovesciamento umoristico e la moltiplicazione delle verità</vt:lpstr>
      <vt:lpstr>dalla Prefazione ai Sei personaggi</vt:lpstr>
      <vt:lpstr>Vedersi vivere (1)</vt:lpstr>
      <vt:lpstr>Vedersi vivere (2)</vt:lpstr>
      <vt:lpstr>Tra ganci e trappole (3)</vt:lpstr>
      <vt:lpstr>G. Scholz, Industrialized farmers</vt:lpstr>
      <vt:lpstr>Brutti e sconciati</vt:lpstr>
      <vt:lpstr>da L’uomo col fiore in bocca</vt:lpstr>
    </vt:vector>
  </TitlesOfParts>
  <Company>Liceo MALPIGHI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PIRANDELLO - TESTI</dc:title>
  <dc:creator>Mara Ferroni</dc:creator>
  <cp:lastModifiedBy>Mara Ferroni</cp:lastModifiedBy>
  <cp:revision>13</cp:revision>
  <dcterms:created xsi:type="dcterms:W3CDTF">2016-04-28T08:14:28Z</dcterms:created>
  <dcterms:modified xsi:type="dcterms:W3CDTF">2016-04-28T08:30:44Z</dcterms:modified>
</cp:coreProperties>
</file>