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4" r:id="rId1"/>
  </p:sldMasterIdLst>
  <p:notesMasterIdLst>
    <p:notesMasterId r:id="rId21"/>
  </p:notes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70" r:id="rId9"/>
    <p:sldId id="263" r:id="rId10"/>
    <p:sldId id="262" r:id="rId11"/>
    <p:sldId id="264" r:id="rId12"/>
    <p:sldId id="271" r:id="rId13"/>
    <p:sldId id="265" r:id="rId14"/>
    <p:sldId id="266" r:id="rId15"/>
    <p:sldId id="272" r:id="rId16"/>
    <p:sldId id="273" r:id="rId17"/>
    <p:sldId id="274" r:id="rId18"/>
    <p:sldId id="275" r:id="rId19"/>
    <p:sldId id="268" r:id="rId2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38AC0-9C24-144E-9FA8-B816158EBF54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CFABA-248F-924B-9D0C-774EE62B28ED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CFABA-248F-924B-9D0C-774EE62B28ED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5CD18-686B-47A9-AFD5-66CE5FA52A6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21-04-2015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‹n.›</a:t>
            </a:fld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024B05-992B-3744-B3B0-FD30E3FA394E}" type="datetimeFigureOut">
              <a:rPr lang="it-IT" smtClean="0"/>
              <a:pPr/>
              <a:t>21-04-2015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F1FCA2A-FE3D-D240-8119-F829F48194C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i="1" dirty="0" smtClean="0"/>
              <a:t>Tu passeggerai sovra le stelle</a:t>
            </a:r>
            <a:endParaRPr lang="it-IT" sz="3200" i="1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6000" dirty="0" smtClean="0"/>
              <a:t>UGO FOSCOLO</a:t>
            </a:r>
            <a:endParaRPr lang="it-IT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24908"/>
            <a:ext cx="8229600" cy="4271092"/>
          </a:xfrm>
        </p:spPr>
        <p:txBody>
          <a:bodyPr>
            <a:normAutofit fontScale="85000" lnSpcReduction="20000"/>
          </a:bodyPr>
          <a:lstStyle/>
          <a:p>
            <a:r>
              <a:rPr lang="it-IT" u="sng" dirty="0" smtClean="0"/>
              <a:t>F</a:t>
            </a:r>
            <a:r>
              <a:rPr lang="it-IT" dirty="0" smtClean="0"/>
              <a:t>orse perché della </a:t>
            </a:r>
            <a:r>
              <a:rPr lang="it-IT" u="sng" dirty="0" err="1" smtClean="0"/>
              <a:t>f</a:t>
            </a:r>
            <a:r>
              <a:rPr lang="it-IT" dirty="0" err="1" smtClean="0"/>
              <a:t>atal</a:t>
            </a:r>
            <a:r>
              <a:rPr lang="it-IT" dirty="0" smtClean="0"/>
              <a:t> quiete</a:t>
            </a:r>
          </a:p>
          <a:p>
            <a:pPr>
              <a:buNone/>
            </a:pPr>
            <a:r>
              <a:rPr lang="it-IT" dirty="0" smtClean="0"/>
              <a:t>	[</a:t>
            </a:r>
            <a:r>
              <a:rPr lang="it-IT" dirty="0" err="1" smtClean="0"/>
              <a:t>…</a:t>
            </a:r>
            <a:r>
              <a:rPr lang="it-IT" dirty="0" smtClean="0"/>
              <a:t>]</a:t>
            </a:r>
          </a:p>
          <a:p>
            <a:pPr>
              <a:buNone/>
            </a:pPr>
            <a:r>
              <a:rPr lang="it-IT" dirty="0" smtClean="0"/>
              <a:t>	quello </a:t>
            </a:r>
            <a:r>
              <a:rPr lang="it-IT" dirty="0" err="1" smtClean="0"/>
              <a:t>spi</a:t>
            </a:r>
            <a:r>
              <a:rPr lang="it-IT" i="1" dirty="0" err="1" smtClean="0"/>
              <a:t>r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gue</a:t>
            </a:r>
            <a:r>
              <a:rPr lang="it-IT" u="sng" dirty="0" err="1" smtClean="0"/>
              <a:t>rri</a:t>
            </a:r>
            <a:r>
              <a:rPr lang="it-IT" dirty="0" err="1" smtClean="0"/>
              <a:t>e</a:t>
            </a:r>
            <a:r>
              <a:rPr lang="it-IT" u="sng" dirty="0" err="1" smtClean="0"/>
              <a:t>r</a:t>
            </a:r>
            <a:r>
              <a:rPr lang="it-IT" u="sng" dirty="0" smtClean="0"/>
              <a:t> </a:t>
            </a:r>
            <a:r>
              <a:rPr lang="it-IT" dirty="0" smtClean="0"/>
              <a:t>ch’ent</a:t>
            </a:r>
            <a:r>
              <a:rPr lang="it-IT" u="sng" dirty="0" smtClean="0"/>
              <a:t>r</a:t>
            </a:r>
            <a:r>
              <a:rPr lang="it-IT" dirty="0" smtClean="0"/>
              <a:t>o mi </a:t>
            </a:r>
            <a:r>
              <a:rPr lang="it-IT" u="sng" dirty="0" err="1" smtClean="0"/>
              <a:t>r</a:t>
            </a:r>
            <a:r>
              <a:rPr lang="it-IT" dirty="0" err="1" smtClean="0"/>
              <a:t>ugge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r>
              <a:rPr lang="it-IT" i="1" dirty="0" smtClean="0"/>
              <a:t>Illusioni!</a:t>
            </a:r>
            <a:r>
              <a:rPr lang="it-IT" dirty="0" smtClean="0"/>
              <a:t> </a:t>
            </a:r>
            <a:r>
              <a:rPr lang="it-IT" dirty="0" err="1" smtClean="0"/>
              <a:t>–</a:t>
            </a:r>
            <a:r>
              <a:rPr lang="it-IT" dirty="0" smtClean="0"/>
              <a:t> grida il Filosofo, ma intanto senza di </a:t>
            </a:r>
            <a:r>
              <a:rPr lang="it-IT" dirty="0" err="1" smtClean="0"/>
              <a:t>esse…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/>
              <a:t>È vero, troppo! </a:t>
            </a:r>
            <a:r>
              <a:rPr lang="it-IT" dirty="0" err="1"/>
              <a:t>–</a:t>
            </a:r>
            <a:r>
              <a:rPr lang="it-IT" dirty="0"/>
              <a:t> Questa mia fantasia mi dipinge così realmente la felicità ch’io desidero, e me la pone davanti agli occhi, e sto lì per toccarla con mano e mi mancano ancor pochi passi </a:t>
            </a:r>
            <a:r>
              <a:rPr lang="it-IT" dirty="0" err="1"/>
              <a:t>–</a:t>
            </a:r>
            <a:r>
              <a:rPr lang="it-IT" dirty="0"/>
              <a:t> e poi? Il tristo mio cuore se la vede svanire e piange quasi perdesse un bene posseduto da lungo tempo”.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/>
              <a:t>ASPIRAZIONE E RIBELLIONE</a:t>
            </a:r>
            <a:endParaRPr lang="it-IT" sz="4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Illusione è sempre termine limite, soglia tra il mondo del sensibile e quello del desiderabile.</a:t>
            </a:r>
          </a:p>
          <a:p>
            <a:pPr algn="just"/>
            <a:r>
              <a:rPr lang="it-IT" dirty="0"/>
              <a:t>Il termine </a:t>
            </a:r>
            <a:r>
              <a:rPr lang="it-IT" i="1" dirty="0"/>
              <a:t>illusione </a:t>
            </a:r>
            <a:r>
              <a:rPr lang="it-IT" dirty="0"/>
              <a:t>in Foscolo oscilla tra la creazione di qualcosa d’irreale e il compimento, attraverso l’immaginazione, di un’intuizione suggerita dal reale. Mentre nel mondo della materia esistono solo linee finite, la fantasia dell’uomo è in grado di immaginarne la prosecuzione all’infinito, cioè è in grado di immaginare una retta.  Possiamo dire che non sia reale una retta?</a:t>
            </a:r>
          </a:p>
          <a:p>
            <a:pPr algn="just"/>
            <a:r>
              <a:rPr lang="it-IT" dirty="0"/>
              <a:t>Tutto il dramma di Foscolo è laddove non mette in discussione l’equazione realtà-materia, reale-materico.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/>
              <a:t>ILLUSIONE (</a:t>
            </a:r>
            <a:r>
              <a:rPr lang="it-IT" sz="4800" dirty="0" err="1" smtClean="0"/>
              <a:t>1</a:t>
            </a:r>
            <a:r>
              <a:rPr lang="it-IT" sz="4800" dirty="0" smtClean="0"/>
              <a:t>)</a:t>
            </a:r>
            <a:endParaRPr lang="it-IT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2467274"/>
            <a:ext cx="8229600" cy="3628726"/>
          </a:xfrm>
        </p:spPr>
        <p:txBody>
          <a:bodyPr>
            <a:normAutofit/>
          </a:bodyPr>
          <a:lstStyle/>
          <a:p>
            <a:pPr algn="just"/>
            <a:r>
              <a:rPr lang="it-IT" sz="3200" dirty="0" smtClean="0"/>
              <a:t>Il contenuto di tutta la produzione letteraria di Foscolo è una lotta strenua contro ogni apparente ragione, contro ogni potere esterno ed interiore che mini la sopravvivenza di questa aspirazione.</a:t>
            </a:r>
            <a:endParaRPr lang="it-IT" sz="32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ILLUSIONE (</a:t>
            </a:r>
            <a:r>
              <a:rPr lang="it-IT" b="1" dirty="0" err="1" smtClean="0"/>
              <a:t>2</a:t>
            </a:r>
            <a:r>
              <a:rPr lang="it-IT" b="1" dirty="0" smtClean="0"/>
              <a:t>)</a:t>
            </a:r>
            <a:endParaRPr lang="it-IT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L’imitazione nell’uomo è perpetuamente accompagnata da quella ingenita e inesplicabile, ma </a:t>
            </a:r>
            <a:r>
              <a:rPr lang="it-IT" b="1" dirty="0" err="1"/>
              <a:t>costantissima</a:t>
            </a:r>
            <a:r>
              <a:rPr lang="it-IT" b="1" dirty="0"/>
              <a:t> sempre e spesso sciagurata </a:t>
            </a:r>
            <a:r>
              <a:rPr lang="it-IT" b="1" dirty="0" err="1"/>
              <a:t>incontentabilita’</a:t>
            </a:r>
            <a:r>
              <a:rPr lang="it-IT" dirty="0"/>
              <a:t>, che è la sorgente di tutte le miserie maggiori e de’ suoi più vivi piaceri. Però, quando ha bisogno, desidera, e desiderando immagina, e immagina cose le quali, se esistessero realmente, contribuirebbero forse alla sua felicità; ma non esistono. E </a:t>
            </a:r>
            <a:r>
              <a:rPr lang="it-IT" dirty="0" err="1"/>
              <a:t>finchè</a:t>
            </a:r>
            <a:r>
              <a:rPr lang="it-IT" dirty="0"/>
              <a:t> la natura delle cose e dell’uomo rimane così com’è, non possono esistere; e quanto è così immaginato da noi si riduce inevitabilmente a sogno che si dilegua. E nondimeno, dov’è mai quel mortale il quale vorrebbe o potrebbe rassegnarsi ad esistere senza siffatti sogni?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i="1" dirty="0" smtClean="0"/>
              <a:t>Sciagurata incontentabilità</a:t>
            </a:r>
            <a:endParaRPr lang="it-IT" sz="48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Il rapporto con la donna è sempre il luogo in cui la tensione tra realtà e illusione si esaspera: Teresa diviene il vertice del richiamo alla felicità individuale e suprema. </a:t>
            </a:r>
          </a:p>
          <a:p>
            <a:pPr algn="just"/>
            <a:r>
              <a:rPr lang="it-IT" dirty="0"/>
              <a:t>Quando si presenta l’occasione di baciare Teresa, in realtà non la tocca, ma le si inginocchia davanti adorandola. È un abbraccio che non può stringersi, un sentimento di assoluta elevazione che non può incarnarsi. Quando poi ciò accadrà sarà infatti l’inizio e contemporaneamente la fine della loro storia d’amore. E questa è </a:t>
            </a:r>
            <a:r>
              <a:rPr lang="it-IT" dirty="0" smtClean="0"/>
              <a:t>l’immagine </a:t>
            </a:r>
            <a:r>
              <a:rPr lang="it-IT" dirty="0"/>
              <a:t>tanto cara al Neoclassicismo di Amore e Psiche di </a:t>
            </a:r>
            <a:r>
              <a:rPr lang="it-IT" dirty="0" err="1"/>
              <a:t>Canova</a:t>
            </a:r>
            <a:r>
              <a:rPr lang="it-IT" dirty="0"/>
              <a:t>. Il mito racconta che quando Psiche vede  amore , questo svanisce, le sfugge, per sempre. </a:t>
            </a:r>
            <a:endParaRPr lang="it-IT" dirty="0" smtClean="0"/>
          </a:p>
          <a:p>
            <a:pPr algn="just"/>
            <a:r>
              <a:rPr lang="it-IT" dirty="0" err="1"/>
              <a:t>Ortis</a:t>
            </a:r>
            <a:r>
              <a:rPr lang="it-IT" dirty="0"/>
              <a:t> si pugnalerà sporcando con il suo sangue il ritratto di Teresa. È un ritratto, però, idealizzato della ragazza, come a dire simbolicamente che il sacrificio di Jacopo è alla deità della bellezza e non a Teresa. 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/>
              <a:t>L’amore</a:t>
            </a:r>
            <a:endParaRPr lang="it-IT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amore-e-psiche-antonio-canova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6465" r="-26465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Amore e psiche</a:t>
            </a:r>
            <a:r>
              <a:rPr lang="it-IT" dirty="0" smtClean="0"/>
              <a:t>, A. </a:t>
            </a:r>
            <a:r>
              <a:rPr lang="it-IT" dirty="0" err="1" smtClean="0"/>
              <a:t>Canova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images-1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0402" r="-40402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Amore e psiche (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mages-2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51038" r="-51038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Amore e psiche (</a:t>
            </a:r>
            <a:r>
              <a:rPr lang="it-IT" dirty="0" err="1" smtClean="0"/>
              <a:t>3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Unknown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4091" r="-44091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Amore e psiche (</a:t>
            </a:r>
            <a:r>
              <a:rPr lang="it-IT" dirty="0" err="1" smtClean="0"/>
              <a:t>4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Il Foscolo ripropone l’ideale classico-umanistico del bello fuso col bene e della poesia come comprensione profonda dell’uomo e del suo mondo, soluzione del flusso caotico del vivere in una luce di intelligenza, moralità, civiltà, sente questo ideale come ardua conquista, che deve partire dalla realtà della vita e della coscienza. </a:t>
            </a:r>
            <a:r>
              <a:rPr lang="it-IT" dirty="0" smtClean="0"/>
              <a:t>È </a:t>
            </a:r>
            <a:r>
              <a:rPr lang="it-IT" dirty="0" smtClean="0"/>
              <a:t>un messaggio </a:t>
            </a:r>
            <a:r>
              <a:rPr lang="it-IT" dirty="0" err="1" smtClean="0"/>
              <a:t>aristocratico-</a:t>
            </a:r>
            <a:r>
              <a:rPr lang="it-IT" dirty="0" err="1" smtClean="0"/>
              <a:t>eroico</a:t>
            </a:r>
            <a:r>
              <a:rPr lang="it-IT" dirty="0" smtClean="0"/>
              <a:t>. L’opera letteraria deve farsi tramite di valori ideali elevati, intorno ai quali un’intera comunità possa riconoscersi e stringersi.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/>
              <a:t>CONCLUSIONI</a:t>
            </a:r>
            <a:endParaRPr lang="it-IT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“</a:t>
            </a:r>
            <a:r>
              <a:rPr lang="it-IT" dirty="0" err="1"/>
              <a:t>Jer</a:t>
            </a:r>
            <a:r>
              <a:rPr lang="it-IT" dirty="0"/>
              <a:t> sera appunto dopo più di due ore di estatica contemplazione d’una bella sera di </a:t>
            </a:r>
            <a:r>
              <a:rPr lang="it-IT" dirty="0" smtClean="0"/>
              <a:t>Maggio, </a:t>
            </a:r>
            <a:r>
              <a:rPr lang="it-IT" dirty="0"/>
              <a:t>io scendeva a passo a passo dal monte. Il mondo era in cura alla Notte, ed io non sentiva che il canto della villanella e vedeva i fuochi de’ pastori. Scintillavano tutte le stelle, e mentre io salutava ad una ad una le costellazioni, </a:t>
            </a:r>
            <a:r>
              <a:rPr lang="it-IT" b="1" dirty="0"/>
              <a:t>la mia mente contraeva un non so che di celeste</a:t>
            </a:r>
            <a:r>
              <a:rPr lang="it-IT" dirty="0"/>
              <a:t> e </a:t>
            </a:r>
            <a:r>
              <a:rPr lang="it-IT" b="1" dirty="0"/>
              <a:t>il mio cuore s’innalzava come se aspirasse ad una regione più sublime assai della terra</a:t>
            </a:r>
            <a:r>
              <a:rPr lang="it-IT" dirty="0"/>
              <a:t>.”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ANELITO </a:t>
            </a:r>
            <a:r>
              <a:rPr lang="it-IT" b="1" dirty="0" err="1" smtClean="0"/>
              <a:t>D’ASSOLUTO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1520" y="1371600"/>
            <a:ext cx="8015279" cy="4724399"/>
          </a:xfrm>
        </p:spPr>
        <p:txBody>
          <a:bodyPr>
            <a:normAutofit/>
          </a:bodyPr>
          <a:lstStyle/>
          <a:p>
            <a:pPr algn="just"/>
            <a:r>
              <a:rPr lang="it-IT" sz="3200" i="1" dirty="0" err="1" smtClean="0"/>
              <a:t>Zacinto</a:t>
            </a:r>
            <a:r>
              <a:rPr lang="it-IT" sz="3200" i="1" dirty="0" smtClean="0"/>
              <a:t> mia, che te specchi nell’onde </a:t>
            </a:r>
          </a:p>
          <a:p>
            <a:pPr algn="just">
              <a:buNone/>
            </a:pPr>
            <a:r>
              <a:rPr lang="it-IT" sz="3200" i="1" dirty="0" smtClean="0"/>
              <a:t>	del greco mar da cui vergine nacque </a:t>
            </a:r>
          </a:p>
          <a:p>
            <a:pPr algn="just">
              <a:buNone/>
            </a:pPr>
            <a:r>
              <a:rPr lang="it-IT" sz="3200" i="1" dirty="0" smtClean="0"/>
              <a:t>	Venere, e </a:t>
            </a:r>
            <a:r>
              <a:rPr lang="it-IT" sz="3200" i="1" dirty="0" err="1" smtClean="0"/>
              <a:t>fèa</a:t>
            </a:r>
            <a:r>
              <a:rPr lang="it-IT" sz="3200" i="1" dirty="0" smtClean="0"/>
              <a:t> quell’isole feconde</a:t>
            </a:r>
          </a:p>
          <a:p>
            <a:pPr algn="just">
              <a:buNone/>
            </a:pPr>
            <a:r>
              <a:rPr lang="it-IT" sz="3200" i="1" dirty="0" smtClean="0"/>
              <a:t>	col suo primo sorriso, onde non </a:t>
            </a:r>
            <a:r>
              <a:rPr lang="it-IT" sz="3200" i="1" dirty="0" err="1" smtClean="0"/>
              <a:t>tacque…</a:t>
            </a:r>
            <a:endParaRPr lang="it-IT" sz="3200" i="1" dirty="0" smtClean="0"/>
          </a:p>
          <a:p>
            <a:pPr algn="just">
              <a:buNone/>
            </a:pPr>
            <a:endParaRPr lang="it-IT" sz="3200" i="1" dirty="0" smtClean="0"/>
          </a:p>
          <a:p>
            <a:pPr algn="just"/>
            <a:r>
              <a:rPr lang="it-IT" sz="3200" i="1" dirty="0" smtClean="0"/>
              <a:t>Ideale neoclassico della grecità</a:t>
            </a:r>
          </a:p>
          <a:p>
            <a:pPr algn="just">
              <a:buNone/>
            </a:pPr>
            <a:endParaRPr lang="it-IT" sz="3200" i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ARMONIA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27102"/>
            <a:ext cx="8229600" cy="4168898"/>
          </a:xfrm>
        </p:spPr>
        <p:txBody>
          <a:bodyPr>
            <a:noAutofit/>
          </a:bodyPr>
          <a:lstStyle/>
          <a:p>
            <a:pPr algn="just"/>
            <a:r>
              <a:rPr lang="it-IT" sz="2800" dirty="0" smtClean="0"/>
              <a:t>Esiste nel mondo una universale secreta armonia, che l’uomo anela di ritrovare come necessaria a ristorare le fatiche e i dolori della sua esistenza; e quanto più trova sì fatta armonia, quanto più la sente e ne gode, tanto più le sue passioni si destano ad esaltarsi e a purificarsi, e quindi la sua ragione si perfeziona.</a:t>
            </a:r>
          </a:p>
          <a:p>
            <a:pPr algn="r">
              <a:buNone/>
            </a:pPr>
            <a:r>
              <a:rPr lang="it-IT" sz="2800" dirty="0" smtClean="0"/>
              <a:t>Da </a:t>
            </a:r>
            <a:r>
              <a:rPr lang="it-IT" sz="2800" i="1" dirty="0" smtClean="0"/>
              <a:t>Discorsi sulla lingua italiana</a:t>
            </a:r>
            <a:endParaRPr lang="it-IT" sz="2800" i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400" b="1" i="1" dirty="0" smtClean="0"/>
              <a:t>Un’universale secreta armonia</a:t>
            </a:r>
            <a:endParaRPr lang="it-IT" sz="44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2502"/>
            <a:ext cx="8229600" cy="4183498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“E taluna [delle sue amanti] mi addottrinò nelle arti della seduzione, e mi confortò al tradimento </a:t>
            </a:r>
            <a:r>
              <a:rPr lang="it-IT" dirty="0" err="1"/>
              <a:t>–</a:t>
            </a:r>
            <a:r>
              <a:rPr lang="it-IT" dirty="0"/>
              <a:t> e avrei forse tradito e sedotto; ma il </a:t>
            </a:r>
            <a:r>
              <a:rPr lang="it-IT" b="1" i="1" dirty="0"/>
              <a:t>piacere</a:t>
            </a:r>
            <a:r>
              <a:rPr lang="it-IT" dirty="0"/>
              <a:t> ch’io ne sperava scendeva </a:t>
            </a:r>
            <a:r>
              <a:rPr lang="it-IT" b="1" i="1" dirty="0"/>
              <a:t>amarissimo</a:t>
            </a:r>
            <a:r>
              <a:rPr lang="it-IT" dirty="0"/>
              <a:t> dentro al mio cuore, il quale non ha saputo mai pacificarsi coi tempi o far alleanza con la ragione. E però tu mi udivi esclamare che tutto dipende dal cuore! </a:t>
            </a:r>
            <a:r>
              <a:rPr lang="it-IT" dirty="0" err="1"/>
              <a:t>–</a:t>
            </a:r>
            <a:r>
              <a:rPr lang="it-IT" dirty="0"/>
              <a:t> dal cuore che né gli uomini, né il cielo, né i nostri medesimi interessi possono cangiar mai.”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i="1" dirty="0" smtClean="0"/>
              <a:t>Piacere </a:t>
            </a:r>
            <a:r>
              <a:rPr lang="it-IT" sz="5400" i="1" dirty="0" err="1" smtClean="0"/>
              <a:t>amarissimo…</a:t>
            </a:r>
            <a:endParaRPr lang="it-IT" sz="5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9110" y="2262884"/>
            <a:ext cx="7927689" cy="3833115"/>
          </a:xfrm>
        </p:spPr>
        <p:txBody>
          <a:bodyPr/>
          <a:lstStyle/>
          <a:p>
            <a:pPr algn="just"/>
            <a:r>
              <a:rPr lang="it-IT" dirty="0"/>
              <a:t>Ecco i termini reali dello scontro: non un romantico duello tra sentimento appassionato (cuore) e freddo realismo (ragione), ma la ribellione del cuore, aspirazione a passeggiare tra le stelle dell’infinito, e la ragione vissuta come guadagno facile, ma meschino, piccino, rispetto all’ardua e imperitura felicità. 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/>
              <a:t>CUORE vs RAGIONE</a:t>
            </a:r>
            <a:endParaRPr lang="it-IT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3304"/>
            <a:ext cx="8229600" cy="4212695"/>
          </a:xfrm>
        </p:spPr>
        <p:txBody>
          <a:bodyPr/>
          <a:lstStyle/>
          <a:p>
            <a:r>
              <a:rPr lang="it-IT" i="1" dirty="0" smtClean="0"/>
              <a:t>Né, più, </a:t>
            </a:r>
            <a:r>
              <a:rPr lang="it-IT" i="1" dirty="0" err="1" smtClean="0"/>
              <a:t>mai…</a:t>
            </a:r>
            <a:endParaRPr lang="it-IT" i="1" dirty="0" smtClean="0"/>
          </a:p>
          <a:p>
            <a:pPr algn="just">
              <a:buNone/>
            </a:pPr>
            <a:r>
              <a:rPr lang="it-IT" dirty="0"/>
              <a:t>	</a:t>
            </a:r>
            <a:r>
              <a:rPr lang="it-IT" i="1" dirty="0" smtClean="0"/>
              <a:t> </a:t>
            </a:r>
            <a:r>
              <a:rPr lang="it-IT" dirty="0" smtClean="0"/>
              <a:t>L’isola di </a:t>
            </a:r>
            <a:r>
              <a:rPr lang="it-IT" dirty="0" err="1" smtClean="0"/>
              <a:t>Zacinto</a:t>
            </a:r>
            <a:r>
              <a:rPr lang="it-IT" dirty="0" smtClean="0"/>
              <a:t> (</a:t>
            </a:r>
            <a:r>
              <a:rPr lang="it-IT" dirty="0"/>
              <a:t>ripetizione in rima di </a:t>
            </a:r>
            <a:r>
              <a:rPr lang="it-IT" dirty="0" err="1"/>
              <a:t>–</a:t>
            </a:r>
            <a:r>
              <a:rPr lang="it-IT" i="1" dirty="0" err="1"/>
              <a:t>onde</a:t>
            </a:r>
            <a:r>
              <a:rPr lang="it-IT" dirty="0"/>
              <a:t> e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i="1" dirty="0"/>
              <a:t>acque</a:t>
            </a:r>
            <a:r>
              <a:rPr lang="it-IT" dirty="0"/>
              <a:t>) è in un tempo e in uno spazio fuori della storia, dominato dalla felice levità di Venere e del suo sorriso. </a:t>
            </a:r>
          </a:p>
          <a:p>
            <a:pPr algn="just"/>
            <a:r>
              <a:rPr lang="it-IT" dirty="0"/>
              <a:t>Ma tutto ciò è il tempo del mito, il tempo dell’infanzia, fortemente negato dalla triplice negazione avverbiale dell’incipit. </a:t>
            </a:r>
          </a:p>
          <a:p>
            <a:endParaRPr lang="it-IT" i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800" dirty="0" smtClean="0"/>
              <a:t>DISSONANZA E DELUSIONE (</a:t>
            </a:r>
            <a:r>
              <a:rPr lang="it-IT" sz="4800" dirty="0" err="1" smtClean="0"/>
              <a:t>1</a:t>
            </a:r>
            <a:r>
              <a:rPr lang="it-IT" sz="4800" dirty="0" smtClean="0"/>
              <a:t>)</a:t>
            </a:r>
            <a:endParaRPr lang="it-IT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i="1" dirty="0" smtClean="0"/>
              <a:t>Quest’armonia nondimeno di cui l’esistenza è sì evidente, e di cui la necessità è sì fortemente sperimentata più o meno da tutti i mortali, vedesi commista ad una disarmonia di cose, le quali cozzano e si attraversano, e spesso si distruggono tra di loro.</a:t>
            </a:r>
          </a:p>
          <a:p>
            <a:pPr algn="r">
              <a:buNone/>
            </a:pPr>
            <a:r>
              <a:rPr lang="it-IT" dirty="0" smtClean="0"/>
              <a:t>Da</a:t>
            </a:r>
            <a:r>
              <a:rPr lang="it-IT" i="1" dirty="0" smtClean="0"/>
              <a:t> Discorsi sulla lingua italiana</a:t>
            </a:r>
          </a:p>
          <a:p>
            <a:pPr algn="just"/>
            <a:r>
              <a:rPr lang="it-IT" i="1" dirty="0" smtClean="0"/>
              <a:t>Inoltre sembrava ch’egli sentisse non so qual dissonanza nell’armonia delle cose del mondo: non però le diceva.</a:t>
            </a:r>
          </a:p>
          <a:p>
            <a:pPr algn="r">
              <a:buNone/>
            </a:pPr>
            <a:r>
              <a:rPr lang="it-IT" dirty="0" smtClean="0"/>
              <a:t>Da</a:t>
            </a:r>
            <a:r>
              <a:rPr lang="it-IT" i="1" dirty="0" smtClean="0"/>
              <a:t> Notizia intorno a Didimo Chierico</a:t>
            </a:r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DISSONANZA E DELUSIONE (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1490"/>
            <a:ext cx="8229600" cy="3964509"/>
          </a:xfrm>
        </p:spPr>
        <p:txBody>
          <a:bodyPr/>
          <a:lstStyle/>
          <a:p>
            <a:pPr algn="just"/>
            <a:r>
              <a:rPr lang="it-IT" i="1" dirty="0" smtClean="0"/>
              <a:t>Possiede </a:t>
            </a:r>
            <a:r>
              <a:rPr lang="it-IT" i="1" dirty="0"/>
              <a:t>un talento superiore, bello stile, vivace fantasia ed eccellente memoria, ma poco senno: rimarrà sempre un individuo </a:t>
            </a:r>
            <a:r>
              <a:rPr lang="it-IT" b="1" i="1" dirty="0"/>
              <a:t>pericoloso sotto qualsiasi regime</a:t>
            </a:r>
            <a:r>
              <a:rPr lang="it-IT" i="1" dirty="0"/>
              <a:t>, senza religione, senza moralità, senza carattere. </a:t>
            </a:r>
            <a:r>
              <a:rPr lang="it-IT" i="1" dirty="0" smtClean="0"/>
              <a:t> </a:t>
            </a:r>
          </a:p>
          <a:p>
            <a:pPr algn="r">
              <a:buNone/>
            </a:pPr>
            <a:r>
              <a:rPr lang="it-IT" dirty="0" smtClean="0"/>
              <a:t>Da</a:t>
            </a:r>
            <a:r>
              <a:rPr lang="it-IT" i="1" dirty="0" smtClean="0"/>
              <a:t> rapporto informativo sul Foscolo del barone </a:t>
            </a:r>
            <a:r>
              <a:rPr lang="it-IT" i="1" dirty="0" err="1" smtClean="0"/>
              <a:t>Strassoldo</a:t>
            </a:r>
            <a:r>
              <a:rPr lang="it-IT" i="1" dirty="0" smtClean="0"/>
              <a:t> per la polizia austriaca</a:t>
            </a:r>
          </a:p>
          <a:p>
            <a:pPr algn="just"/>
            <a:r>
              <a:rPr lang="it-IT" dirty="0" smtClean="0"/>
              <a:t>Denuncia di un’insufficienza ontologica, non meramente politica o storica. </a:t>
            </a:r>
          </a:p>
          <a:p>
            <a:pPr algn="just"/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i="1" dirty="0" smtClean="0"/>
              <a:t> </a:t>
            </a:r>
            <a:r>
              <a:rPr lang="it-IT" sz="4800" i="1" dirty="0" smtClean="0"/>
              <a:t>ESILIO TRASCENDENTALE</a:t>
            </a:r>
            <a:endParaRPr lang="it-IT" sz="48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Carta.thmx</Template>
  <TotalTime>115</TotalTime>
  <Words>1222</Words>
  <Application>Microsoft Macintosh PowerPoint</Application>
  <PresentationFormat>Presentazione su schermo (4:3)</PresentationFormat>
  <Paragraphs>61</Paragraphs>
  <Slides>19</Slides>
  <Notes>1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Carta</vt:lpstr>
      <vt:lpstr>UGO FOSCOLO</vt:lpstr>
      <vt:lpstr>ANELITO D’ASSOLUTO</vt:lpstr>
      <vt:lpstr>ARMONIA</vt:lpstr>
      <vt:lpstr>Un’universale secreta armonia</vt:lpstr>
      <vt:lpstr>Piacere amarissimo…</vt:lpstr>
      <vt:lpstr>CUORE vs RAGIONE</vt:lpstr>
      <vt:lpstr>DISSONANZA E DELUSIONE (1)</vt:lpstr>
      <vt:lpstr>DISSONANZA E DELUSIONE (2)</vt:lpstr>
      <vt:lpstr> ESILIO TRASCENDENTALE</vt:lpstr>
      <vt:lpstr>ASPIRAZIONE E RIBELLIONE</vt:lpstr>
      <vt:lpstr>ILLUSIONE (1)</vt:lpstr>
      <vt:lpstr>ILLUSIONE (2)</vt:lpstr>
      <vt:lpstr>Sciagurata incontentabilità</vt:lpstr>
      <vt:lpstr>L’amore</vt:lpstr>
      <vt:lpstr>Amore e psiche, A. Canova</vt:lpstr>
      <vt:lpstr>Amore e psiche (2)</vt:lpstr>
      <vt:lpstr>Amore e psiche (3)</vt:lpstr>
      <vt:lpstr>Amore e psiche (4)</vt:lpstr>
      <vt:lpstr>CONCLUSIONI</vt:lpstr>
    </vt:vector>
  </TitlesOfParts>
  <Company>Liceo MALPIGHI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UGO FOSCOLO</dc:title>
  <dc:creator>Mara Ferroni</dc:creator>
  <cp:lastModifiedBy>Mara Ferroni</cp:lastModifiedBy>
  <cp:revision>7</cp:revision>
  <dcterms:created xsi:type="dcterms:W3CDTF">2015-04-21T09:14:26Z</dcterms:created>
  <dcterms:modified xsi:type="dcterms:W3CDTF">2015-04-21T09:51:27Z</dcterms:modified>
</cp:coreProperties>
</file>