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4"/>
  </p:notesMasterIdLst>
  <p:sldIdLst>
    <p:sldId id="256" r:id="rId2"/>
    <p:sldId id="273" r:id="rId3"/>
    <p:sldId id="261" r:id="rId4"/>
    <p:sldId id="262" r:id="rId5"/>
    <p:sldId id="263" r:id="rId6"/>
    <p:sldId id="264" r:id="rId7"/>
    <p:sldId id="265" r:id="rId8"/>
    <p:sldId id="266" r:id="rId9"/>
    <p:sldId id="276" r:id="rId10"/>
    <p:sldId id="277" r:id="rId11"/>
    <p:sldId id="278" r:id="rId12"/>
    <p:sldId id="285" r:id="rId13"/>
    <p:sldId id="269" r:id="rId14"/>
    <p:sldId id="272" r:id="rId15"/>
    <p:sldId id="287" r:id="rId16"/>
    <p:sldId id="288" r:id="rId17"/>
    <p:sldId id="268" r:id="rId18"/>
    <p:sldId id="267" r:id="rId19"/>
    <p:sldId id="289" r:id="rId20"/>
    <p:sldId id="258" r:id="rId21"/>
    <p:sldId id="257" r:id="rId22"/>
    <p:sldId id="259" r:id="rId23"/>
    <p:sldId id="279" r:id="rId24"/>
    <p:sldId id="286" r:id="rId25"/>
    <p:sldId id="270" r:id="rId26"/>
    <p:sldId id="271" r:id="rId27"/>
    <p:sldId id="274" r:id="rId28"/>
    <p:sldId id="275" r:id="rId29"/>
    <p:sldId id="281" r:id="rId30"/>
    <p:sldId id="282" r:id="rId31"/>
    <p:sldId id="283" r:id="rId32"/>
    <p:sldId id="284" r:id="rId3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9" d="100"/>
          <a:sy n="109" d="100"/>
        </p:scale>
        <p:origin x="-87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C4536B-0269-1448-9815-168580458C14}" type="datetimeFigureOut">
              <a:rPr lang="it-IT" smtClean="0"/>
              <a:pPr/>
              <a:t>4-04-2016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9F6110-F0A1-C848-9645-F19ABBC8B4D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29F6110-F0A1-C848-9645-F19ABBC8B4D6}" type="slidenum">
              <a:rPr lang="it-IT" smtClean="0"/>
              <a:pPr/>
              <a:t>23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3BD5B92-E89A-7F4C-88B6-8043140B80C7}" type="datetimeFigureOut">
              <a:rPr lang="it-IT" smtClean="0"/>
              <a:pPr/>
              <a:t>4-04-2016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BD5B92-E89A-7F4C-88B6-8043140B80C7}" type="datetimeFigureOut">
              <a:rPr lang="it-IT" smtClean="0"/>
              <a:pPr/>
              <a:t>4-04-2016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BD5B92-E89A-7F4C-88B6-8043140B80C7}" type="datetimeFigureOut">
              <a:rPr lang="it-IT" smtClean="0"/>
              <a:pPr/>
              <a:t>4-04-2016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BD5B92-E89A-7F4C-88B6-8043140B80C7}" type="datetimeFigureOut">
              <a:rPr lang="it-IT" smtClean="0"/>
              <a:pPr/>
              <a:t>4-04-2016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83BD5B92-E89A-7F4C-88B6-8043140B80C7}" type="datetimeFigureOut">
              <a:rPr lang="it-IT" smtClean="0"/>
              <a:pPr/>
              <a:t>4-04-2016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3BD5B92-E89A-7F4C-88B6-8043140B80C7}" type="datetimeFigureOut">
              <a:rPr lang="it-IT" smtClean="0"/>
              <a:pPr/>
              <a:t>4-04-2016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3BD5B92-E89A-7F4C-88B6-8043140B80C7}" type="datetimeFigureOut">
              <a:rPr lang="it-IT" smtClean="0"/>
              <a:pPr/>
              <a:t>4-04-2016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83BD5B92-E89A-7F4C-88B6-8043140B80C7}" type="datetimeFigureOut">
              <a:rPr lang="it-IT" smtClean="0"/>
              <a:pPr/>
              <a:t>4-04-2016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3BD5B92-E89A-7F4C-88B6-8043140B80C7}" type="datetimeFigureOut">
              <a:rPr lang="it-IT" smtClean="0"/>
              <a:pPr/>
              <a:t>4-04-2016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3BD5B92-E89A-7F4C-88B6-8043140B80C7}" type="datetimeFigureOut">
              <a:rPr lang="it-IT" smtClean="0"/>
              <a:pPr/>
              <a:t>4-04-2016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3BD5B92-E89A-7F4C-88B6-8043140B80C7}" type="datetimeFigureOut">
              <a:rPr lang="it-IT" smtClean="0"/>
              <a:pPr/>
              <a:t>4-04-2016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0DD6A6-28FD-5542-A37A-218978C63E1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6">
            <a:alpha val="6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D5B92-E89A-7F4C-88B6-8043140B80C7}" type="datetimeFigureOut">
              <a:rPr lang="it-IT" smtClean="0"/>
              <a:pPr/>
              <a:t>4-04-2016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DD6A6-28FD-5542-A37A-218978C63E1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4800" b="1" dirty="0" smtClean="0"/>
              <a:t>IL DECADENTISMO EUROPEO</a:t>
            </a:r>
            <a:endParaRPr lang="it-IT" sz="4800" b="1" dirty="0"/>
          </a:p>
        </p:txBody>
      </p:sp>
      <p:sp>
        <p:nvSpPr>
          <p:cNvPr id="3" name="Sottotitolo 2"/>
          <p:cNvSpPr>
            <a:spLocks noGrp="1"/>
          </p:cNvSpPr>
          <p:nvPr>
            <p:ph type="subTitle" idx="1"/>
          </p:nvPr>
        </p:nvSpPr>
        <p:spPr/>
        <p:txBody>
          <a:bodyPr>
            <a:normAutofit/>
          </a:bodyPr>
          <a:lstStyle/>
          <a:p>
            <a:r>
              <a:rPr lang="it-IT" sz="4000" b="1" i="1" dirty="0" smtClean="0">
                <a:solidFill>
                  <a:schemeClr val="tx1"/>
                </a:solidFill>
              </a:rPr>
              <a:t>“Esiliat</a:t>
            </a:r>
            <a:r>
              <a:rPr lang="it-IT" sz="4000" b="1" dirty="0" smtClean="0">
                <a:solidFill>
                  <a:schemeClr val="tx1"/>
                </a:solidFill>
              </a:rPr>
              <a:t>i</a:t>
            </a:r>
            <a:r>
              <a:rPr lang="it-IT" sz="4000" b="1" i="1" dirty="0" smtClean="0">
                <a:solidFill>
                  <a:schemeClr val="tx1"/>
                </a:solidFill>
              </a:rPr>
              <a:t> nell’imperfetto”</a:t>
            </a:r>
            <a:endParaRPr lang="it-IT" sz="4000" b="1" i="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 BERGSON (1859-1941)</a:t>
            </a:r>
            <a:endParaRPr lang="it-IT"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Immette nella cultura di Fine Ottocento i concetti di “</a:t>
            </a:r>
            <a:r>
              <a:rPr lang="it-IT" b="1" dirty="0" smtClean="0"/>
              <a:t>intuizione</a:t>
            </a:r>
            <a:r>
              <a:rPr lang="it-IT" dirty="0" smtClean="0"/>
              <a:t>” e “</a:t>
            </a:r>
            <a:r>
              <a:rPr lang="it-IT" b="1" dirty="0" smtClean="0"/>
              <a:t>durata</a:t>
            </a:r>
            <a:r>
              <a:rPr lang="it-IT" dirty="0" smtClean="0"/>
              <a:t>”. In contrasto coi principi positivistici, </a:t>
            </a:r>
            <a:r>
              <a:rPr lang="it-IT" dirty="0" err="1" smtClean="0"/>
              <a:t>Bergson</a:t>
            </a:r>
            <a:r>
              <a:rPr lang="it-IT" dirty="0" smtClean="0"/>
              <a:t> ritiene che non sia possibile descrivere gli stati interiori utilizzando una nozione “quantitativa” di tempo, analoga a quella scientifica. Il tempo interiore non corrisponde a una serie di istanti parziali collocati l’uno accanto agli altri ma è piuttosto </a:t>
            </a:r>
            <a:r>
              <a:rPr lang="it-IT" b="1" dirty="0" smtClean="0"/>
              <a:t>dimensione qualitativa</a:t>
            </a:r>
            <a:r>
              <a:rPr lang="it-IT" dirty="0" smtClean="0"/>
              <a:t>. La coscienza appare a </a:t>
            </a:r>
            <a:r>
              <a:rPr lang="it-IT" dirty="0" err="1" smtClean="0"/>
              <a:t>Bergson</a:t>
            </a:r>
            <a:r>
              <a:rPr lang="it-IT" dirty="0" smtClean="0"/>
              <a:t> come un flusso continuo al cui interno i fatti psichici si sviluppano crescendo su se stessi. Per questo lo strumento che meglio li può cogliere non è la scienza ma l’intuizione, capace di una più acuta e totalizzante penetrazione della coscienza stessa.</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 FREUD (1856-1939)</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È il fondatore della psicanalisi, una nuova scienza che si propone di accedere a un mondo interiore, quello dell’inconscio, che è la parte più importante del nostro Io. Il contributo più rilevante di Freud, che si riteneva ispirato dallo stesso Baudelaire, è nell’analisi del sogno, che è la manifestazione dell’ inconscio e che può essere spiegato solo esplicitando il suo linguaggio di natura simbolica: nel descrivere la psiche umana come insieme stratificato di componenti consce e inconsce. </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COORDINATE SPAZIALI (</a:t>
            </a:r>
            <a:r>
              <a:rPr lang="it-IT" dirty="0" err="1" smtClean="0"/>
              <a:t>1</a:t>
            </a:r>
            <a:r>
              <a:rPr lang="it-IT" dirty="0" smtClean="0"/>
              <a:t>)</a:t>
            </a:r>
            <a:endParaRPr lang="it-IT" dirty="0"/>
          </a:p>
        </p:txBody>
      </p:sp>
      <p:sp>
        <p:nvSpPr>
          <p:cNvPr id="3" name="Segnaposto contenuto 2"/>
          <p:cNvSpPr>
            <a:spLocks noGrp="1"/>
          </p:cNvSpPr>
          <p:nvPr>
            <p:ph idx="1"/>
          </p:nvPr>
        </p:nvSpPr>
        <p:spPr/>
        <p:txBody>
          <a:bodyPr/>
          <a:lstStyle/>
          <a:p>
            <a:pPr algn="just"/>
            <a:r>
              <a:rPr lang="it-IT" dirty="0" smtClean="0"/>
              <a:t>L’esperienza del Decadentismo si definisce in stretta connessione con lo sviluppo delle grandi città europee, in particolare Parigi, città simbolo delle grandi trasformazioni, definita </a:t>
            </a:r>
            <a:r>
              <a:rPr lang="it-IT" i="1" dirty="0" smtClean="0"/>
              <a:t>ville lumière </a:t>
            </a:r>
            <a:r>
              <a:rPr lang="it-IT" dirty="0" smtClean="0"/>
              <a:t>, città delle luci, ma anche città </a:t>
            </a:r>
            <a:r>
              <a:rPr lang="it-IT" dirty="0" err="1" smtClean="0"/>
              <a:t>–luce</a:t>
            </a:r>
            <a:r>
              <a:rPr lang="it-IT" dirty="0" smtClean="0"/>
              <a:t>, simbolo di progresso.</a:t>
            </a:r>
            <a:endParaRPr lang="it-IT"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COORDINATE SPAZIALI</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Urbanizzazione e metropoli: il progresso scientifico e tecnologico porta ad un incredibile aumento demografico e sullo sfondo dei processi di industrializzazione si assiste ad una frenetica corsa verso le città</a:t>
            </a:r>
          </a:p>
          <a:p>
            <a:pPr algn="just"/>
            <a:r>
              <a:rPr lang="it-IT" dirty="0" smtClean="0"/>
              <a:t>Progresso e società: da questi rivolgimenti emerge una forte stratificazione sociale urbana che si articola in una classe dirigente, un ceto medio borghese, un proletariato che vive di salario con condizioni di vita e lavoro precarie, un sottoproletariato che si colloca ai margini dello sviluppo.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metropoli</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Nella seconda metà dell’Ottocento il ruolo della città diventa centrale. Nella città convivono forti contrasti: la moltiplicazione di rapporti tra estranei equivale ad una perdita di reale contatto e il prodursi di costanti novità finisce per annullarne l’effetto. Da questo anche trae alimento il languore, la noia, la </a:t>
            </a:r>
            <a:r>
              <a:rPr lang="it-IT" i="1" dirty="0" err="1" smtClean="0"/>
              <a:t>flanerie</a:t>
            </a:r>
            <a:r>
              <a:rPr lang="it-IT" dirty="0" smtClean="0"/>
              <a:t>, lo </a:t>
            </a:r>
            <a:r>
              <a:rPr lang="it-IT" i="1" dirty="0" smtClean="0"/>
              <a:t>spleen</a:t>
            </a:r>
            <a:r>
              <a:rPr lang="it-IT" dirty="0" smtClean="0"/>
              <a:t>.</a:t>
            </a:r>
          </a:p>
          <a:p>
            <a:pPr algn="just"/>
            <a:r>
              <a:rPr lang="it-IT" dirty="0" smtClean="0"/>
              <a:t>Nella metropoli si fronteggiano Spleen e </a:t>
            </a:r>
            <a:r>
              <a:rPr lang="it-IT" dirty="0" err="1" smtClean="0"/>
              <a:t>Idèal</a:t>
            </a:r>
            <a:r>
              <a:rPr lang="it-IT" dirty="0" smtClean="0"/>
              <a:t>, la Noia accidiosa e la tensione all’Ideale</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a:t>
            </a:r>
            <a:r>
              <a:rPr lang="it-IT" i="1" dirty="0" smtClean="0"/>
              <a:t>Angelus </a:t>
            </a:r>
            <a:r>
              <a:rPr lang="it-IT" i="1" dirty="0" err="1" smtClean="0"/>
              <a:t>novus</a:t>
            </a:r>
            <a:r>
              <a:rPr lang="it-IT" i="1" dirty="0" smtClean="0"/>
              <a:t> </a:t>
            </a:r>
            <a:r>
              <a:rPr lang="it-IT" dirty="0" smtClean="0"/>
              <a:t>di W. Benjamin</a:t>
            </a:r>
            <a:endParaRPr lang="it-IT"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Angoscia, ripugnanza e spavento suscitò la folla metropolitana in quelli che primi la fissarono. </a:t>
            </a:r>
            <a:r>
              <a:rPr lang="it-IT" dirty="0" err="1" smtClean="0"/>
              <a:t>Valery</a:t>
            </a:r>
            <a:r>
              <a:rPr lang="it-IT" dirty="0" smtClean="0"/>
              <a:t> che ha uno sguardo molto acuto per la sindrome “civiltà tecnica”, descrive così uno degli elementi in questione: “L’uomo civilizzato delle grandi metropoli ricade allo stato selvaggio e cioè in uno stato d’isolamento. Il senso di essere necessariamente in rapporto con gli altri, prima continuamente ridestato dal bisogno, si ottunde a poco a poco nel funzionamento senza attriti del meccanismo sociale”. Il comfort isola. Mentre assimila, d’altra parte, i suoi utenti al meccanismo. </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a:t>
            </a:r>
            <a:r>
              <a:rPr lang="it-IT" i="1" dirty="0" smtClean="0"/>
              <a:t>Angelus </a:t>
            </a:r>
            <a:r>
              <a:rPr lang="it-IT" i="1" dirty="0" err="1" smtClean="0"/>
              <a:t>Novus</a:t>
            </a:r>
            <a:r>
              <a:rPr lang="it-IT" dirty="0" smtClean="0"/>
              <a:t>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	Con l'invenzione dei ﬁammiferi verso la ﬁne del secolo, comincia una serie di innovazioni tecniche che hanno in comune il fatto di sostituire una serie complessa di operazioni con un gesto brusco. Questa evoluzione ha luogo in molti campi; ed è evidente, per esempio, nel telefono,</a:t>
            </a:r>
            <a:r>
              <a:rPr lang="it-IT" dirty="0" err="1" smtClean="0"/>
              <a:t> dove</a:t>
            </a:r>
            <a:r>
              <a:rPr lang="it-IT" dirty="0" smtClean="0"/>
              <a:t> al posto del moto continuo con cui bisognava girare la manovella dei primi apparecchi, subentra lo stacco del ricevitore”</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L’ARTISTA DECADENTE E LE SUE MASCHERE</a:t>
            </a:r>
            <a:endParaRPr lang="it-IT" dirty="0"/>
          </a:p>
        </p:txBody>
      </p:sp>
      <p:sp>
        <p:nvSpPr>
          <p:cNvPr id="3" name="Segnaposto contenuto 2"/>
          <p:cNvSpPr>
            <a:spLocks noGrp="1"/>
          </p:cNvSpPr>
          <p:nvPr>
            <p:ph idx="1"/>
          </p:nvPr>
        </p:nvSpPr>
        <p:spPr/>
        <p:txBody>
          <a:bodyPr/>
          <a:lstStyle/>
          <a:p>
            <a:pPr algn="just"/>
            <a:r>
              <a:rPr lang="it-IT" dirty="0" smtClean="0"/>
              <a:t>L’artista e la società: la </a:t>
            </a:r>
            <a:r>
              <a:rPr lang="it-IT" i="1" dirty="0" err="1" smtClean="0"/>
              <a:t>perte</a:t>
            </a:r>
            <a:r>
              <a:rPr lang="it-IT" i="1" dirty="0" smtClean="0"/>
              <a:t> d’aureol</a:t>
            </a:r>
            <a:r>
              <a:rPr lang="it-IT" dirty="0" smtClean="0"/>
              <a:t>e e </a:t>
            </a:r>
            <a:r>
              <a:rPr lang="it-IT" i="1" dirty="0" smtClean="0"/>
              <a:t>la </a:t>
            </a:r>
            <a:r>
              <a:rPr lang="it-IT" i="1" dirty="0" err="1" smtClean="0"/>
              <a:t>flanerie</a:t>
            </a:r>
            <a:endParaRPr lang="it-IT" i="1" dirty="0" smtClean="0"/>
          </a:p>
          <a:p>
            <a:pPr algn="just"/>
            <a:r>
              <a:rPr lang="it-IT" dirty="0" smtClean="0"/>
              <a:t>La provocazione e lo scandalo: posizione di dissenso e rifiuto. Atteggiamento polemico e provocatorio con i lettori; l’intellettuale diventa eccentrico fino ad assumere le maschere del dandismo e dell’estetismo. </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CARATTERI ESSENZIALI DEL DECADENTISMO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La realtà, lungi dall’esaurirsi nel fenomeno, viene percepita in una dimensione che va oltre ciò che appare e che include una zona misteriosa, più profonda, che può essere colta solo in una trama di analogie e corrispondenze. Per questo il Decadentismo si muove nella dimensione dell’irrazionale partendo nella sua ricerca dal rifiuto più totale delle posizioni positivistiche. </a:t>
            </a:r>
          </a:p>
          <a:p>
            <a:pPr algn="just"/>
            <a:r>
              <a:rPr lang="it-IT" dirty="0" smtClean="0"/>
              <a:t>Il Decadentismo sposta l’asse dall’oggetto al soggetto e canali privilegiati di conoscenza diventano gli attributi mentali e spirituali ma anche fisici, come i cinque sensi.</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Correspondances</a:t>
            </a:r>
            <a:r>
              <a:rPr lang="it-IT" i="1" dirty="0" smtClean="0"/>
              <a:t> </a:t>
            </a:r>
            <a:r>
              <a:rPr lang="it-IT" dirty="0" err="1" smtClean="0"/>
              <a:t>–</a:t>
            </a:r>
            <a:r>
              <a:rPr lang="it-IT" dirty="0" smtClean="0"/>
              <a:t> </a:t>
            </a:r>
            <a:r>
              <a:rPr lang="it-IT" dirty="0" err="1" smtClean="0"/>
              <a:t>Ch</a:t>
            </a:r>
            <a:r>
              <a:rPr lang="it-IT" dirty="0" smtClean="0"/>
              <a:t>. </a:t>
            </a:r>
            <a:r>
              <a:rPr lang="it-IT" dirty="0" smtClean="0"/>
              <a:t>B</a:t>
            </a:r>
            <a:r>
              <a:rPr lang="it-IT" dirty="0" smtClean="0"/>
              <a:t>audelaire</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sz="2400" i="1" dirty="0" smtClean="0"/>
              <a:t>La Natura è un tempio dove incerte </a:t>
            </a:r>
            <a:r>
              <a:rPr lang="it-IT" sz="2400" i="1" dirty="0" smtClean="0"/>
              <a:t>parole/ mormorano </a:t>
            </a:r>
            <a:r>
              <a:rPr lang="it-IT" sz="2400" i="1" dirty="0" smtClean="0"/>
              <a:t>pilastri che sono </a:t>
            </a:r>
            <a:r>
              <a:rPr lang="it-IT" sz="2400" i="1" dirty="0" smtClean="0"/>
              <a:t>vivi/una </a:t>
            </a:r>
            <a:r>
              <a:rPr lang="it-IT" sz="2400" i="1" dirty="0" smtClean="0"/>
              <a:t>foresta di simboli che </a:t>
            </a:r>
            <a:r>
              <a:rPr lang="it-IT" sz="2400" i="1" dirty="0" smtClean="0"/>
              <a:t>l'uomo/attraversa </a:t>
            </a:r>
            <a:r>
              <a:rPr lang="it-IT" sz="2400" i="1" dirty="0" smtClean="0"/>
              <a:t>nei raggi dei loro sguardi familiari</a:t>
            </a:r>
            <a:r>
              <a:rPr lang="it-IT" sz="2400" i="1" dirty="0" smtClean="0"/>
              <a:t>.</a:t>
            </a:r>
          </a:p>
          <a:p>
            <a:pPr algn="just">
              <a:buNone/>
            </a:pPr>
            <a:r>
              <a:rPr lang="it-IT" sz="2400" i="1" dirty="0" smtClean="0"/>
              <a:t>Come echi che a lungo e da </a:t>
            </a:r>
            <a:r>
              <a:rPr lang="it-IT" sz="2400" i="1" dirty="0" smtClean="0"/>
              <a:t>lontano/</a:t>
            </a:r>
            <a:r>
              <a:rPr lang="it-IT" sz="2400" b="1" i="1" dirty="0" smtClean="0"/>
              <a:t>tendono </a:t>
            </a:r>
            <a:r>
              <a:rPr lang="it-IT" sz="2400" b="1" i="1" dirty="0" smtClean="0"/>
              <a:t>a un'unità profonda e </a:t>
            </a:r>
            <a:r>
              <a:rPr lang="it-IT" sz="2400" b="1" i="1" dirty="0" smtClean="0"/>
              <a:t>buia</a:t>
            </a:r>
            <a:r>
              <a:rPr lang="it-IT" sz="2400" i="1" dirty="0" smtClean="0"/>
              <a:t>/grande </a:t>
            </a:r>
            <a:r>
              <a:rPr lang="it-IT" sz="2400" i="1" dirty="0" smtClean="0"/>
              <a:t>come le tenebre o la </a:t>
            </a:r>
            <a:r>
              <a:rPr lang="it-IT" sz="2400" i="1" dirty="0" smtClean="0"/>
              <a:t>luce/i </a:t>
            </a:r>
            <a:r>
              <a:rPr lang="it-IT" sz="2400" i="1" dirty="0" smtClean="0"/>
              <a:t>suoni rispondono ai colori, i colori ai profumi</a:t>
            </a:r>
            <a:r>
              <a:rPr lang="it-IT" sz="2400" i="1" dirty="0" smtClean="0"/>
              <a:t>.</a:t>
            </a:r>
          </a:p>
          <a:p>
            <a:pPr algn="just">
              <a:buNone/>
            </a:pPr>
            <a:r>
              <a:rPr lang="it-IT" sz="2400" i="1" dirty="0" smtClean="0"/>
              <a:t>Profumi freschi come la pelle d'un </a:t>
            </a:r>
            <a:r>
              <a:rPr lang="it-IT" sz="2400" i="1" dirty="0" smtClean="0"/>
              <a:t>bambino/ </a:t>
            </a:r>
            <a:r>
              <a:rPr lang="it-IT" sz="2400" i="1" dirty="0" smtClean="0"/>
              <a:t>vellutati come l'oboe e verdi come i prati</a:t>
            </a:r>
            <a:r>
              <a:rPr lang="it-IT" sz="2400" i="1" dirty="0" smtClean="0"/>
              <a:t>,/altri </a:t>
            </a:r>
            <a:r>
              <a:rPr lang="it-IT" sz="2400" i="1" dirty="0" smtClean="0"/>
              <a:t>d'una corrotta, trionfante </a:t>
            </a:r>
            <a:r>
              <a:rPr lang="it-IT" sz="2400" i="1" dirty="0" smtClean="0"/>
              <a:t>ricchezza</a:t>
            </a:r>
          </a:p>
          <a:p>
            <a:pPr algn="just">
              <a:buNone/>
            </a:pPr>
            <a:r>
              <a:rPr lang="it-IT" sz="2400" i="1" dirty="0" smtClean="0"/>
              <a:t>che </a:t>
            </a:r>
            <a:r>
              <a:rPr lang="it-IT" sz="2400" i="1" dirty="0" smtClean="0"/>
              <a:t>tende a propagarsi senza fine- </a:t>
            </a:r>
            <a:r>
              <a:rPr lang="it-IT" sz="2400" i="1" dirty="0" smtClean="0"/>
              <a:t>così/l'ambra </a:t>
            </a:r>
            <a:r>
              <a:rPr lang="it-IT" sz="2400" i="1" dirty="0" smtClean="0"/>
              <a:t>e il muschio, l'incenso e il </a:t>
            </a:r>
            <a:r>
              <a:rPr lang="it-IT" sz="2400" i="1" dirty="0" smtClean="0"/>
              <a:t>benzoino/a </a:t>
            </a:r>
            <a:r>
              <a:rPr lang="it-IT" sz="2400" i="1" dirty="0" smtClean="0"/>
              <a:t>commentare le dolcezze estreme dello spirito e dei sensi.</a:t>
            </a:r>
            <a:endParaRPr lang="it-IT" sz="2400" i="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Immagine 3" descr="toulouse-lautrec-1889-granger.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essenziali (</a:t>
            </a:r>
            <a:r>
              <a:rPr lang="it-IT" dirty="0" err="1" smtClean="0"/>
              <a:t>2</a:t>
            </a:r>
            <a:r>
              <a:rPr lang="it-IT" dirty="0" smtClean="0"/>
              <a:t>)</a:t>
            </a:r>
            <a:endParaRPr lang="it-IT" dirty="0"/>
          </a:p>
        </p:txBody>
      </p:sp>
      <p:sp>
        <p:nvSpPr>
          <p:cNvPr id="3" name="Segnaposto contenuto 2"/>
          <p:cNvSpPr>
            <a:spLocks noGrp="1"/>
          </p:cNvSpPr>
          <p:nvPr>
            <p:ph idx="1"/>
          </p:nvPr>
        </p:nvSpPr>
        <p:spPr>
          <a:xfrm>
            <a:off x="457200" y="1417638"/>
            <a:ext cx="8229600" cy="4708525"/>
          </a:xfrm>
        </p:spPr>
        <p:txBody>
          <a:bodyPr>
            <a:noAutofit/>
          </a:bodyPr>
          <a:lstStyle/>
          <a:p>
            <a:pPr algn="just"/>
            <a:r>
              <a:rPr lang="it-IT" sz="2400" dirty="0" smtClean="0"/>
              <a:t>C’è un’unità sottesa a tutte le cose e questa unità viene condivisa con l’io che è consustanziale all’anima del mondo. </a:t>
            </a:r>
          </a:p>
          <a:p>
            <a:pPr algn="just"/>
            <a:r>
              <a:rPr lang="it-IT" sz="2400" dirty="0" smtClean="0"/>
              <a:t>Tuttavia la realtà sottesa</a:t>
            </a:r>
            <a:r>
              <a:rPr lang="it-IT" sz="2400" dirty="0" smtClean="0"/>
              <a:t> è presentita, ma sentita come lacerata. È cercata proprio per </a:t>
            </a:r>
            <a:r>
              <a:rPr lang="it-IT" sz="2400" dirty="0" smtClean="0"/>
              <a:t>il dolore della </a:t>
            </a:r>
            <a:r>
              <a:rPr lang="it-IT" sz="2400" dirty="0" smtClean="0"/>
              <a:t>frantumazione. </a:t>
            </a:r>
          </a:p>
          <a:p>
            <a:pPr algn="just"/>
            <a:r>
              <a:rPr lang="it-IT" sz="2400" dirty="0" smtClean="0"/>
              <a:t>L’Io, dopo lo sforzo titanico del Romanticismo, si è “Il Decadentismo non è la crisi della letteratura ma la letteratura della crisi”.</a:t>
            </a:r>
          </a:p>
          <a:p>
            <a:pPr algn="just"/>
            <a:r>
              <a:rPr lang="it-IT" sz="2400" dirty="0" smtClean="0"/>
              <a:t>Come Dante, Baudelaire intuisce che le cose visibili e quelle invisibili procedono da un principio unitario, ma </a:t>
            </a:r>
            <a:r>
              <a:rPr lang="it-IT" sz="2400" i="1" dirty="0" smtClean="0"/>
              <a:t>I fiori de male </a:t>
            </a:r>
            <a:r>
              <a:rPr lang="it-IT" sz="2400" dirty="0" smtClean="0"/>
              <a:t>non sono più la Commedia: sono un canzoniere in frammenti, un cosmo scheggiato, non più il libro dell’universo che rimedita l’ordine del mondo in forma di parola. La realtà è conoscibile, ma solo dal poeta veggente. È dalla ricerca delle Corrispondenze che si muove Baudelaire.  </a:t>
            </a:r>
            <a:endParaRPr lang="it-IT" sz="2400"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IL POETA? (</a:t>
            </a:r>
            <a:r>
              <a:rPr lang="it-IT" dirty="0" err="1" smtClean="0"/>
              <a:t>1</a:t>
            </a:r>
            <a:r>
              <a:rPr lang="it-IT" dirty="0" smtClean="0"/>
              <a:t>)</a:t>
            </a:r>
            <a:endParaRPr lang="it-IT" dirty="0"/>
          </a:p>
        </p:txBody>
      </p:sp>
      <p:sp>
        <p:nvSpPr>
          <p:cNvPr id="3" name="Segnaposto contenuto 2"/>
          <p:cNvSpPr>
            <a:spLocks noGrp="1"/>
          </p:cNvSpPr>
          <p:nvPr>
            <p:ph idx="1"/>
          </p:nvPr>
        </p:nvSpPr>
        <p:spPr/>
        <p:txBody>
          <a:bodyPr/>
          <a:lstStyle/>
          <a:p>
            <a:pPr algn="just">
              <a:buNone/>
            </a:pPr>
            <a:r>
              <a:rPr lang="it-IT" dirty="0" smtClean="0"/>
              <a:t>	Solo in mezzo ad una società cinicamente proiettata verso la modernità industriale e tecnologica, lacerato dalla percezione di un’armonia e di un’unità universali perdute per sempre , il poeta moderno sta chiuso nella sua torre d’avorio in ascolto del brusio che sorge dalla massa in movimento frenetico della città tentacolare in cui anche lui per stordirsi prende ogni tanto “un bagno di folla”.</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IL POETA?</a:t>
            </a:r>
            <a:r>
              <a:rPr lang="it-IT" dirty="0" smtClean="0"/>
              <a:t> (</a:t>
            </a:r>
            <a:r>
              <a:rPr lang="it-IT" dirty="0" err="1" smtClean="0"/>
              <a:t>2</a:t>
            </a:r>
            <a:r>
              <a:rPr lang="it-IT" dirty="0" smtClean="0"/>
              <a:t>)</a:t>
            </a:r>
            <a:endParaRPr lang="it-IT" dirty="0"/>
          </a:p>
        </p:txBody>
      </p:sp>
      <p:sp>
        <p:nvSpPr>
          <p:cNvPr id="3" name="Segnaposto contenuto 2"/>
          <p:cNvSpPr>
            <a:spLocks noGrp="1"/>
          </p:cNvSpPr>
          <p:nvPr>
            <p:ph idx="1"/>
          </p:nvPr>
        </p:nvSpPr>
        <p:spPr/>
        <p:txBody>
          <a:bodyPr/>
          <a:lstStyle/>
          <a:p>
            <a:pPr algn="just"/>
            <a:r>
              <a:rPr lang="it-IT" dirty="0" smtClean="0"/>
              <a:t>Il poeta si dichiara “esiliato nell’imperfetto” e vive il presente come tempo dell’esilio.</a:t>
            </a:r>
          </a:p>
          <a:p>
            <a:pPr algn="just"/>
            <a:r>
              <a:rPr lang="it-IT" dirty="0" smtClean="0"/>
              <a:t>Nostalgico di una Bellezza di cui riesce ancora a cogliere l’ombra allegorica nelle rovine di un mondo che il Moderno travolge, il poeta riesce a scandire la propria voce ormai solo in sillabe feroci attraverso la violenza dei contrari, assalito dallo spleen malinconico. </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Ad una passante </a:t>
            </a:r>
            <a:r>
              <a:rPr lang="it-IT" dirty="0" err="1" smtClean="0"/>
              <a:t>–</a:t>
            </a:r>
            <a:r>
              <a:rPr lang="it-IT" dirty="0" smtClean="0"/>
              <a:t> </a:t>
            </a:r>
            <a:r>
              <a:rPr lang="it-IT" dirty="0" err="1" smtClean="0"/>
              <a:t>Ch</a:t>
            </a:r>
            <a:r>
              <a:rPr lang="it-IT" dirty="0" smtClean="0"/>
              <a:t>. Baudelaire</a:t>
            </a:r>
            <a:endParaRPr lang="it-IT" dirty="0"/>
          </a:p>
        </p:txBody>
      </p:sp>
      <p:sp>
        <p:nvSpPr>
          <p:cNvPr id="3" name="Segnaposto contenuto 2"/>
          <p:cNvSpPr>
            <a:spLocks noGrp="1"/>
          </p:cNvSpPr>
          <p:nvPr>
            <p:ph idx="1"/>
          </p:nvPr>
        </p:nvSpPr>
        <p:spPr/>
        <p:txBody>
          <a:bodyPr>
            <a:normAutofit fontScale="77500" lnSpcReduction="20000"/>
          </a:bodyPr>
          <a:lstStyle/>
          <a:p>
            <a:r>
              <a:rPr lang="it-IT" i="1" dirty="0" smtClean="0"/>
              <a:t>La via assordante strepitava intorno a me/ Una donna alta, sottile, a lutto, in un dolore/ immenso, passò sollevando e agitando /con mano fastosa il pizzo e l'orlo della gonna/ agile e nobile con la sua gamba di statua. </a:t>
            </a:r>
          </a:p>
          <a:p>
            <a:r>
              <a:rPr lang="it-IT" i="1" dirty="0" smtClean="0"/>
              <a:t>Ed io, proteso come folle, bevevo/ la dolcezza affascinante e il piacere che uccide/ nel suo occhio, livido cielo dove cova l'uragano. </a:t>
            </a:r>
          </a:p>
          <a:p>
            <a:r>
              <a:rPr lang="it-IT" i="1" dirty="0" smtClean="0"/>
              <a:t>Un lampo, poi la notte! - Bellezza fuggitiva/ dallo sguardo che m'ha fatto subito rinascere,/ ti rivedrò solo nell'eternità? </a:t>
            </a:r>
          </a:p>
          <a:p>
            <a:r>
              <a:rPr lang="it-IT" i="1" dirty="0" smtClean="0"/>
              <a:t>Altrove, assai lontano di qui! Troppo tardi! Forse mai!/ </a:t>
            </a:r>
            <a:r>
              <a:rPr lang="it-IT" i="1" dirty="0" err="1" smtClean="0"/>
              <a:t>Perchè</a:t>
            </a:r>
            <a:r>
              <a:rPr lang="it-IT" i="1" dirty="0" smtClean="0"/>
              <a:t> ignoro dove fuggi, né tu sai dove io vado,/ tu che avrei amata, tu che lo sapevi!</a:t>
            </a:r>
            <a:endParaRPr lang="it-IT" i="1"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È questo immortale, mirabile, istinto del Bello </a:t>
            </a:r>
            <a:r>
              <a:rPr lang="it-IT" dirty="0" err="1" smtClean="0"/>
              <a:t>che…</a:t>
            </a:r>
            <a:endParaRPr lang="it-IT" dirty="0"/>
          </a:p>
        </p:txBody>
      </p:sp>
      <p:sp>
        <p:nvSpPr>
          <p:cNvPr id="3" name="Segnaposto contenuto 2"/>
          <p:cNvSpPr>
            <a:spLocks noGrp="1"/>
          </p:cNvSpPr>
          <p:nvPr>
            <p:ph idx="1"/>
          </p:nvPr>
        </p:nvSpPr>
        <p:spPr>
          <a:xfrm>
            <a:off x="457200" y="1600200"/>
            <a:ext cx="8229600" cy="5257800"/>
          </a:xfrm>
        </p:spPr>
        <p:txBody>
          <a:bodyPr>
            <a:noAutofit/>
          </a:bodyPr>
          <a:lstStyle/>
          <a:p>
            <a:pPr algn="just">
              <a:buNone/>
            </a:pPr>
            <a:r>
              <a:rPr lang="it-IT" sz="2400" dirty="0" smtClean="0"/>
              <a:t>Ci fa considerare la terra e i suoi spettacoli come una percezione, come una corrispondenza del Cielo. La sete insaziabile di tutto ciò che è oltre, e che la vita rivela, è la prova più viva della nostra immortalità. È con </a:t>
            </a:r>
            <a:r>
              <a:rPr lang="it-IT" sz="2400" dirty="0" smtClean="0"/>
              <a:t>la poesia </a:t>
            </a:r>
            <a:r>
              <a:rPr lang="it-IT" sz="2400" dirty="0" smtClean="0"/>
              <a:t>e attraverso la poesia, con la musica e attraverso la musica</a:t>
            </a:r>
            <a:r>
              <a:rPr lang="it-IT" sz="2400" dirty="0" smtClean="0"/>
              <a:t> </a:t>
            </a:r>
            <a:r>
              <a:rPr lang="it-IT" sz="2400" dirty="0" smtClean="0"/>
              <a:t>l’a</a:t>
            </a:r>
            <a:r>
              <a:rPr lang="it-IT" sz="2400" dirty="0" smtClean="0"/>
              <a:t>nima </a:t>
            </a:r>
            <a:r>
              <a:rPr lang="it-IT" sz="2400" dirty="0" smtClean="0"/>
              <a:t>intravede gli splendori che stanno oltre la tomba; e quando una poesia squisita porta le lacrime sul ciglio degli occhi, queste </a:t>
            </a:r>
            <a:r>
              <a:rPr lang="it-IT" sz="2400" dirty="0" smtClean="0"/>
              <a:t>lacrime </a:t>
            </a:r>
            <a:r>
              <a:rPr lang="it-IT" sz="2400" dirty="0" smtClean="0"/>
              <a:t>non sono la prova di un eccesso di godimento, ma piuttosto la </a:t>
            </a:r>
            <a:r>
              <a:rPr lang="it-IT" sz="2400" dirty="0" smtClean="0"/>
              <a:t>testimonianza </a:t>
            </a:r>
            <a:r>
              <a:rPr lang="it-IT" sz="2400" dirty="0" smtClean="0"/>
              <a:t>di una malinconia irritata, di una </a:t>
            </a:r>
            <a:r>
              <a:rPr lang="it-IT" sz="2400" dirty="0" err="1" smtClean="0"/>
              <a:t>postulazione</a:t>
            </a:r>
            <a:r>
              <a:rPr lang="it-IT" sz="2400" dirty="0" smtClean="0"/>
              <a:t> nervosa, di una natura esiliata nell’imperfetto e che vorrebbe </a:t>
            </a:r>
            <a:r>
              <a:rPr lang="it-IT" sz="2400" dirty="0" smtClean="0"/>
              <a:t>impadronirsi </a:t>
            </a:r>
            <a:r>
              <a:rPr lang="it-IT" sz="2400" dirty="0" smtClean="0"/>
              <a:t>immediatamente, su questa terra stessa, di un paradiso rivelato. </a:t>
            </a:r>
          </a:p>
          <a:p>
            <a:pPr algn="r">
              <a:buNone/>
            </a:pPr>
            <a:r>
              <a:rPr lang="it-IT" sz="2400" dirty="0" err="1" smtClean="0"/>
              <a:t>Ch</a:t>
            </a:r>
            <a:r>
              <a:rPr lang="it-IT" sz="2400" dirty="0" smtClean="0"/>
              <a:t>. Baudelaire,  </a:t>
            </a:r>
            <a:r>
              <a:rPr lang="it-IT" sz="2400" i="1" dirty="0" smtClean="0"/>
              <a:t>Notes </a:t>
            </a:r>
            <a:r>
              <a:rPr lang="it-IT" sz="2400" i="1" dirty="0" err="1" smtClean="0"/>
              <a:t>nouvelles</a:t>
            </a:r>
            <a:r>
              <a:rPr lang="it-IT" sz="2400" i="1" dirty="0" smtClean="0"/>
              <a:t> </a:t>
            </a:r>
            <a:r>
              <a:rPr lang="it-IT" sz="2400" i="1" dirty="0" err="1" smtClean="0"/>
              <a:t>sur</a:t>
            </a:r>
            <a:r>
              <a:rPr lang="it-IT" sz="2400" i="1" dirty="0" smtClean="0"/>
              <a:t> Edgar </a:t>
            </a:r>
            <a:r>
              <a:rPr lang="it-IT" sz="2400" i="1" dirty="0" err="1" smtClean="0"/>
              <a:t>Poe</a:t>
            </a:r>
            <a:r>
              <a:rPr lang="it-IT" sz="2400" i="1" dirty="0" smtClean="0"/>
              <a:t> </a:t>
            </a:r>
          </a:p>
          <a:p>
            <a:pPr algn="just">
              <a:buNone/>
            </a:pPr>
            <a:endParaRPr lang="it-IT" sz="2400" dirty="0" smtClean="0"/>
          </a:p>
          <a:p>
            <a:pPr>
              <a:buNone/>
            </a:pPr>
            <a:endParaRPr lang="it-IT"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E IL POETA? (</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	Il poeta diviene una sorta di esploratore dell’abisso, un veggente che non riceve più riconoscimenti e investitura dalla società, ma dall’oscura forza che lo anima e che nemmeno egli stesso conosce del tutto. Verrà visto come il “decifratore dell’analogia universale”, un “traduttore” dei “geroglifici” del mondo, capace di cogliere i segreti ultimi delle cose e l’identità più riposta celata sotto il velo del fenomenico.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linguaggio poetico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Al centro della poesia di Baudelaire, Rimbaud e Verlaine  è la rinuncia programmatica a una lingua esplicita, comprensibile e piana. L’intuizione sostituisce le concatenazioni logiche, alla profondità speculativa subentra il potenziamento delle capacità percettive e </a:t>
            </a:r>
            <a:r>
              <a:rPr lang="it-IT" dirty="0" smtClean="0"/>
              <a:t>sensoriali.</a:t>
            </a:r>
            <a:r>
              <a:rPr lang="it-IT" dirty="0" smtClean="0"/>
              <a:t> </a:t>
            </a:r>
            <a:r>
              <a:rPr lang="it-IT" dirty="0" smtClean="0"/>
              <a:t>Il </a:t>
            </a:r>
            <a:r>
              <a:rPr lang="it-IT" dirty="0" smtClean="0"/>
              <a:t>simbolo (che identifica in forma icastica un concetto) l’analogia ( che stabilisce legami tra realtà apparentemente lontane) e la sinestesia (che confonde i sensi potenziando le facoltà espressive della lingua) diventano allora risorse imprescindibili della nuova grammatica simbolista. </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nuovo linguaggio poetico (</a:t>
            </a:r>
            <a:r>
              <a:rPr lang="it-IT" dirty="0" err="1" smtClean="0"/>
              <a:t>2</a:t>
            </a:r>
            <a:r>
              <a:rPr lang="it-IT" dirty="0" smtClean="0"/>
              <a:t>)</a:t>
            </a:r>
            <a:endParaRPr lang="it-IT" dirty="0"/>
          </a:p>
        </p:txBody>
      </p:sp>
      <p:sp>
        <p:nvSpPr>
          <p:cNvPr id="3" name="Segnaposto contenuto 2"/>
          <p:cNvSpPr>
            <a:spLocks noGrp="1"/>
          </p:cNvSpPr>
          <p:nvPr>
            <p:ph idx="1"/>
          </p:nvPr>
        </p:nvSpPr>
        <p:spPr/>
        <p:txBody>
          <a:bodyPr/>
          <a:lstStyle/>
          <a:p>
            <a:pPr algn="just">
              <a:buNone/>
            </a:pPr>
            <a:r>
              <a:rPr lang="it-IT" dirty="0" smtClean="0"/>
              <a:t>	Le figure retoriche diventano strumenti conoscitivi potentissimi che permettono di cogliere aspetti nascosti della realtà, senza intermediazioni esplicative o atteggiamenti didascalici. Il rifiuto della parola facile e del messaggio immediatamente comprensibile implica l’esigenza di un lettore privilegiato che collabori allo scioglimento del </a:t>
            </a:r>
            <a:r>
              <a:rPr lang="it-IT" b="1" dirty="0" smtClean="0"/>
              <a:t>simbolo </a:t>
            </a:r>
            <a:r>
              <a:rPr lang="it-IT" dirty="0" smtClean="0"/>
              <a:t>e alla ricerca delle possibili chiavi di lettura del testo. </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smtClean="0"/>
              <a:t>simbolo, dunque, </a:t>
            </a:r>
            <a:r>
              <a:rPr lang="it-IT" dirty="0" err="1" smtClean="0"/>
              <a:t>è…</a:t>
            </a:r>
            <a:r>
              <a:rPr lang="it-IT" dirty="0" smtClean="0"/>
              <a:t> </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Non </a:t>
            </a:r>
            <a:r>
              <a:rPr lang="it-IT" dirty="0" smtClean="0"/>
              <a:t>un’entità astratta ma un elemento della natura in cui cogliere per via allusiva il mistero indefinibile a cui la poesia ha il compito di dare espressione</a:t>
            </a:r>
          </a:p>
          <a:p>
            <a:pPr algn="just"/>
            <a:r>
              <a:rPr lang="it-IT" dirty="0" smtClean="0"/>
              <a:t>“</a:t>
            </a:r>
            <a:r>
              <a:rPr lang="it-IT" i="1" dirty="0" smtClean="0"/>
              <a:t>La Natura è un tempio e l’uomo attraversa foreste di simboli</a:t>
            </a:r>
            <a:r>
              <a:rPr lang="it-IT" dirty="0" smtClean="0"/>
              <a:t>”: la logica del simbolismo è quella del sogno basata sulla libera associazione analogica. In essa le immagini assumono grande evidenza ma i collegamenti risultano spezzati, lo spazio perde consistenza e i legami di tempo, come quelli di causa, perdono vengono aboliti o destituiti di senso. </a:t>
            </a:r>
          </a:p>
          <a:p>
            <a:pPr algn="just"/>
            <a:r>
              <a:rPr lang="it-IT" dirty="0" smtClean="0"/>
              <a:t>Il poeta-veggente coglie le profondità del mistero, si mette in relazione con l’anima delle cose, anche attraverso quel procedimento che Rimbaud chiamava </a:t>
            </a:r>
            <a:r>
              <a:rPr lang="it-IT" i="1" dirty="0" err="1" smtClean="0"/>
              <a:t>dérèglement</a:t>
            </a:r>
            <a:r>
              <a:rPr lang="it-IT" dirty="0" smtClean="0"/>
              <a:t> di tutti i sensi.</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Autonomia e inutilità dell’arte (</a:t>
            </a:r>
            <a:r>
              <a:rPr lang="it-IT" dirty="0" err="1" smtClean="0"/>
              <a:t>2</a:t>
            </a:r>
            <a:r>
              <a:rPr lang="it-IT" dirty="0" smtClean="0"/>
              <a:t>)</a:t>
            </a:r>
            <a:r>
              <a:rPr lang="it-IT" dirty="0" smtClean="0"/>
              <a:t> </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L’arte diventa la suprema tra le acquisizioni conoscitive umane. La sapienza che si conquista penetrando l’ignoto, l’andar oltre è oltranza ma anche oltraggio al senso e alla morale comuni.</a:t>
            </a:r>
          </a:p>
          <a:p>
            <a:pPr algn="just"/>
            <a:r>
              <a:rPr lang="it-IT" dirty="0" smtClean="0"/>
              <a:t>Anche la vita deve essere al servizio dell’arte cui si attribuiscono valore assoluto e talora funzioni conoscitive eccezionali e l’arte al servizio della vita che dell’eccesso fa sovente una regola: tra arte e vita si instaura una torbida osmosi.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QUADRO STORICO-CULTURALE</a:t>
            </a:r>
            <a:endParaRPr lang="it-IT" dirty="0"/>
          </a:p>
        </p:txBody>
      </p:sp>
      <p:sp>
        <p:nvSpPr>
          <p:cNvPr id="3" name="Segnaposto contenuto 2"/>
          <p:cNvSpPr>
            <a:spLocks noGrp="1"/>
          </p:cNvSpPr>
          <p:nvPr>
            <p:ph idx="1"/>
          </p:nvPr>
        </p:nvSpPr>
        <p:spPr/>
        <p:txBody>
          <a:bodyPr>
            <a:normAutofit fontScale="92500" lnSpcReduction="10000"/>
          </a:bodyPr>
          <a:lstStyle/>
          <a:p>
            <a:pPr algn="just">
              <a:buNone/>
            </a:pPr>
            <a:r>
              <a:rPr lang="it-IT" dirty="0" smtClean="0"/>
              <a:t>Coesistenza nella seconda metà dell’Ottocento di </a:t>
            </a:r>
            <a:r>
              <a:rPr lang="it-IT" u="sng" dirty="0" smtClean="0"/>
              <a:t>due tendenze letterarie opposte</a:t>
            </a:r>
            <a:r>
              <a:rPr lang="it-IT" dirty="0" smtClean="0"/>
              <a:t>:</a:t>
            </a:r>
          </a:p>
          <a:p>
            <a:pPr marL="514350" indent="-514350" algn="just">
              <a:buAutoNum type="arabicPeriod"/>
            </a:pPr>
            <a:r>
              <a:rPr lang="it-IT" dirty="0" smtClean="0"/>
              <a:t>Atteggiamento oggettivo e impassibile dello scrittore che, sull’onda delle teorie positivistiche, reinventa il romanzo come strumento di analisi “scientifica” dell’uomo e della società”.</a:t>
            </a:r>
          </a:p>
          <a:p>
            <a:pPr marL="514350" indent="-514350" algn="just">
              <a:buAutoNum type="arabicPeriod"/>
            </a:pPr>
            <a:r>
              <a:rPr lang="it-IT" dirty="0" smtClean="0"/>
              <a:t>Inabissarsi del poeta nei più segreti recessi del mondo naturale e nelle profondità più riposte dell’io, guidato dall’intuizione e dal potente strumento di analogia e simbolo. </a:t>
            </a: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Autonomia e inutilità dell’arte</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Al poeta vengono negati compiti sociali: la poesia non può contribuire a cambiare la realtà. “Tutta l’arte è completamente inutile” dirà Wilde.</a:t>
            </a:r>
          </a:p>
          <a:p>
            <a:pPr algn="just"/>
            <a:r>
              <a:rPr lang="it-IT" dirty="0" smtClean="0"/>
              <a:t>Della poesia e dell’arte si evidenzia la sostanziale autonomia: non più poesia o arte subordinata a fini pratici, ma poesia e arte per se stesse ( “poesia pura” di Pascoli)</a:t>
            </a:r>
          </a:p>
          <a:p>
            <a:pPr algn="just"/>
            <a:r>
              <a:rPr lang="it-IT" dirty="0" smtClean="0"/>
              <a:t>Eccezione la figura del poeta-tribuno di </a:t>
            </a:r>
            <a:r>
              <a:rPr lang="it-IT" dirty="0" err="1" smtClean="0"/>
              <a:t>D’Annunzio</a:t>
            </a:r>
            <a:r>
              <a:rPr lang="it-IT" dirty="0" smtClean="0"/>
              <a:t>.  </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L’esteta armato</a:t>
            </a:r>
            <a:endParaRPr lang="it-IT" dirty="0"/>
          </a:p>
        </p:txBody>
      </p:sp>
      <p:sp>
        <p:nvSpPr>
          <p:cNvPr id="3" name="Segnaposto contenuto 2"/>
          <p:cNvSpPr>
            <a:spLocks noGrp="1"/>
          </p:cNvSpPr>
          <p:nvPr>
            <p:ph idx="1"/>
          </p:nvPr>
        </p:nvSpPr>
        <p:spPr/>
        <p:txBody>
          <a:bodyPr/>
          <a:lstStyle/>
          <a:p>
            <a:pPr algn="just"/>
            <a:r>
              <a:rPr lang="it-IT" dirty="0" smtClean="0"/>
              <a:t>Accanto al ripiegamento </a:t>
            </a:r>
            <a:r>
              <a:rPr lang="it-IT" dirty="0" err="1" smtClean="0"/>
              <a:t>autointrospettivo</a:t>
            </a:r>
            <a:r>
              <a:rPr lang="it-IT" dirty="0" smtClean="0"/>
              <a:t> troviamo anche atteggiamenti vitalistici e avventurieri. Il vitalismo può tradursi nella ricerca del gesto memorabile, della sfida alla morte, che paia condensare il senso della vita in un punto. Ritroviamo in ciò ideali estetici, ma anche una presunzione di onnipotenza che ha le sue radici nel superuomo </a:t>
            </a:r>
            <a:r>
              <a:rPr lang="it-IT" dirty="0" err="1" smtClean="0"/>
              <a:t>nitzscheano</a:t>
            </a:r>
            <a:r>
              <a:rPr lang="it-IT" dirty="0" smtClean="0"/>
              <a:t>.</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Inettitudine al vivere e ricerca dell’assoluto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In ogni caso, il personaggio decadente mira alla propria realizzazione esistenziale, ma ne denuncia l’impossibilità ultima e perciò alza il tiro e si volge alla ricerca di qualcosa di sublime che si nega all’esperienza comune.</a:t>
            </a:r>
          </a:p>
          <a:p>
            <a:pPr algn="just"/>
            <a:r>
              <a:rPr lang="it-IT" dirty="0" smtClean="0"/>
              <a:t>Il senso della decadenza si associa ad una progressiva percezione di decadimento dell’Io e della realtà che si cerca di fermare in una parola che, non più mimesi, si fa creatrice. “Il verso è </a:t>
            </a:r>
            <a:r>
              <a:rPr lang="it-IT" dirty="0" err="1" smtClean="0"/>
              <a:t>tutto…</a:t>
            </a:r>
            <a:r>
              <a:rPr lang="it-IT" dirty="0" smtClean="0"/>
              <a:t>”</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Sintesi </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Mentre i canoni dell’oggettività e dell’impersonalità traducevano il metodo scientifico in chiave letteraria, andava maturando la consapevolezza della crisi del linguaggio positivistico e dell’esistenza di spazi interiori e nascosti da sondare con altri mezzi e fini.</a:t>
            </a:r>
          </a:p>
          <a:p>
            <a:pPr algn="just"/>
            <a:r>
              <a:rPr lang="it-IT" dirty="0" smtClean="0"/>
              <a:t>Il decadentismo affonda le sue radici nella letteratura tardo-romantica, ma soprattutto nel panorama italiano, fondamentalmente diverso.</a:t>
            </a:r>
          </a:p>
          <a:p>
            <a:pPr algn="just">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esempio</a:t>
            </a:r>
            <a:endParaRPr lang="it-IT" dirty="0"/>
          </a:p>
        </p:txBody>
      </p:sp>
      <p:sp>
        <p:nvSpPr>
          <p:cNvPr id="3" name="Segnaposto contenuto 2"/>
          <p:cNvSpPr>
            <a:spLocks noGrp="1"/>
          </p:cNvSpPr>
          <p:nvPr>
            <p:ph idx="1"/>
          </p:nvPr>
        </p:nvSpPr>
        <p:spPr/>
        <p:txBody>
          <a:bodyPr>
            <a:normAutofit fontScale="92500" lnSpcReduction="10000"/>
          </a:bodyPr>
          <a:lstStyle/>
          <a:p>
            <a:r>
              <a:rPr lang="it-IT" i="1" dirty="0" smtClean="0"/>
              <a:t> Prefazione ai Malavoglia </a:t>
            </a:r>
            <a:r>
              <a:rPr lang="it-IT" dirty="0" smtClean="0"/>
              <a:t>di G. Verga</a:t>
            </a:r>
          </a:p>
          <a:p>
            <a:pPr>
              <a:buNone/>
            </a:pPr>
            <a:r>
              <a:rPr lang="it-IT" dirty="0" smtClean="0"/>
              <a:t>	</a:t>
            </a:r>
            <a:r>
              <a:rPr lang="it-IT" i="1" dirty="0" smtClean="0"/>
              <a:t>Questo racconto è lo </a:t>
            </a:r>
            <a:r>
              <a:rPr lang="it-IT" i="1" dirty="0" smtClean="0">
                <a:solidFill>
                  <a:srgbClr val="008000"/>
                </a:solidFill>
              </a:rPr>
              <a:t>studio</a:t>
            </a:r>
            <a:r>
              <a:rPr lang="it-IT" i="1" dirty="0" smtClean="0"/>
              <a:t> sincero e </a:t>
            </a:r>
            <a:r>
              <a:rPr lang="it-IT" i="1" u="sng" dirty="0" smtClean="0"/>
              <a:t>spassionato</a:t>
            </a:r>
            <a:r>
              <a:rPr lang="it-IT" i="1" dirty="0" smtClean="0"/>
              <a:t> del come debbano nascere le prime irrequietudini pel benessere</a:t>
            </a:r>
          </a:p>
          <a:p>
            <a:pPr algn="just"/>
            <a:r>
              <a:rPr lang="it-IT" dirty="0" smtClean="0"/>
              <a:t>Lettera dedicatoria de </a:t>
            </a:r>
            <a:r>
              <a:rPr lang="it-IT" i="1" dirty="0" smtClean="0"/>
              <a:t>Il Piacere </a:t>
            </a:r>
            <a:r>
              <a:rPr lang="it-IT" dirty="0" smtClean="0"/>
              <a:t>di G. D’Annunzio a Francesco Paolo </a:t>
            </a:r>
            <a:r>
              <a:rPr lang="it-IT" dirty="0" err="1" smtClean="0"/>
              <a:t>Michetti</a:t>
            </a:r>
            <a:r>
              <a:rPr lang="it-IT" dirty="0" smtClean="0"/>
              <a:t>:</a:t>
            </a:r>
          </a:p>
          <a:p>
            <a:pPr algn="just">
              <a:buNone/>
            </a:pPr>
            <a:r>
              <a:rPr lang="it-IT" dirty="0" smtClean="0"/>
              <a:t>	</a:t>
            </a:r>
            <a:r>
              <a:rPr lang="it-IT" i="1" dirty="0" smtClean="0"/>
              <a:t>Sorrido quando penso che questo libro nel quale io </a:t>
            </a:r>
            <a:r>
              <a:rPr lang="it-IT" i="1" dirty="0" smtClean="0">
                <a:solidFill>
                  <a:srgbClr val="008000"/>
                </a:solidFill>
              </a:rPr>
              <a:t>studio</a:t>
            </a:r>
            <a:r>
              <a:rPr lang="it-IT" i="1" dirty="0" smtClean="0"/>
              <a:t>, </a:t>
            </a:r>
            <a:r>
              <a:rPr lang="it-IT" i="1" u="sng" dirty="0" smtClean="0"/>
              <a:t>non senza tristezza</a:t>
            </a:r>
            <a:r>
              <a:rPr lang="it-IT" i="1" dirty="0" smtClean="0"/>
              <a:t>, tanta corruzione e tanta depravazione, tanta sottilità e falsità, e crudeltà varie.</a:t>
            </a:r>
            <a:endParaRPr lang="it-IT"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COORDINATE TEMPORALI</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Contorni sfumati:</a:t>
            </a:r>
          </a:p>
          <a:p>
            <a:pPr marL="514350" indent="-514350" algn="just">
              <a:buNone/>
            </a:pPr>
            <a:r>
              <a:rPr lang="it-IT" u="sng" dirty="0" smtClean="0"/>
              <a:t>Inizio</a:t>
            </a:r>
            <a:r>
              <a:rPr lang="it-IT" dirty="0" smtClean="0"/>
              <a:t>: Prime manifestazioni coscienti in Francia tra gli anni ‘70 e ‘80 dell’Ottocento, ma già Baudelaire due decenni prima segna un punto di svolta rispetto al Romanticismo.</a:t>
            </a:r>
          </a:p>
          <a:p>
            <a:pPr marL="514350" indent="-514350" algn="just">
              <a:buNone/>
            </a:pPr>
            <a:r>
              <a:rPr lang="it-IT" u="sng" dirty="0" smtClean="0"/>
              <a:t>Fine</a:t>
            </a:r>
            <a:r>
              <a:rPr lang="it-IT" dirty="0" smtClean="0"/>
              <a:t>: Affermazione delle Avanguardie storiche (Espressionismo e Futurismo) e alcune scoperte scientifiche e culturali dell’inizio del ‘900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AUTOCOSCIENZA DELLA CRISI</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26 maggio 1883 P. Verlaine pubblica sulla rivista </a:t>
            </a:r>
            <a:r>
              <a:rPr lang="it-IT" i="1" dirty="0" smtClean="0"/>
              <a:t>Le Chat Noir </a:t>
            </a:r>
            <a:r>
              <a:rPr lang="it-IT" dirty="0" smtClean="0"/>
              <a:t>la lirica </a:t>
            </a:r>
            <a:r>
              <a:rPr lang="it-IT" i="1" dirty="0" err="1" smtClean="0"/>
              <a:t>Languer</a:t>
            </a:r>
            <a:r>
              <a:rPr lang="it-IT" dirty="0" smtClean="0"/>
              <a:t>:</a:t>
            </a:r>
          </a:p>
          <a:p>
            <a:pPr algn="just">
              <a:buNone/>
            </a:pPr>
            <a:r>
              <a:rPr lang="it-IT" dirty="0" smtClean="0"/>
              <a:t>“</a:t>
            </a:r>
            <a:r>
              <a:rPr lang="it-IT" i="1" dirty="0" smtClean="0"/>
              <a:t>Io sono l’Impero alla fine della decadenza/che guarda passare i grandi Barbari bianchi/componendo acrostici indolenti in aureo stile/su cui danza il languore del sole</a:t>
            </a:r>
            <a:r>
              <a:rPr lang="it-IT" dirty="0" smtClean="0"/>
              <a:t>”.</a:t>
            </a:r>
          </a:p>
          <a:p>
            <a:pPr algn="just"/>
            <a:r>
              <a:rPr lang="it-IT" dirty="0" smtClean="0"/>
              <a:t>1886 viene fondata la rivista </a:t>
            </a:r>
            <a:r>
              <a:rPr lang="it-IT" i="1" dirty="0" smtClean="0"/>
              <a:t>Le </a:t>
            </a:r>
            <a:r>
              <a:rPr lang="it-IT" i="1" dirty="0" err="1" smtClean="0"/>
              <a:t>Dècadent</a:t>
            </a:r>
            <a:endParaRPr lang="it-IT" i="1" dirty="0" smtClean="0"/>
          </a:p>
          <a:p>
            <a:pPr algn="just"/>
            <a:r>
              <a:rPr lang="it-IT" dirty="0" smtClean="0"/>
              <a:t>Non tutti i critici sono d’accordo nel parlare di decadentismo, preferiscono parlare in generale di Simbolismo</a:t>
            </a:r>
          </a:p>
          <a:p>
            <a:pPr>
              <a:buNone/>
            </a:pP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PRESUPPOSTI FILOSOFICI</a:t>
            </a:r>
            <a:endParaRPr lang="it-IT"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Il decadentismo si afferma a partire dalla crisi del Positivismo filosofico e trova nutrimento in quelle filosofie che rinnegano la possibilità di una rappresentazione razionale, coerente e completa del reale, appoggiandosi in particolare a volontarismo e irrazionalismo che si sviluppano tra Ottocento e Novecento. I riferimenti più importanti sono tre:</a:t>
            </a:r>
          </a:p>
          <a:p>
            <a:pPr marL="514350" indent="-514350">
              <a:buAutoNum type="arabicPeriod"/>
            </a:pPr>
            <a:r>
              <a:rPr lang="it-IT" dirty="0" smtClean="0"/>
              <a:t>Nietzsche</a:t>
            </a:r>
          </a:p>
          <a:p>
            <a:pPr marL="514350" indent="-514350">
              <a:buAutoNum type="arabicPeriod"/>
            </a:pPr>
            <a:r>
              <a:rPr lang="it-IT" dirty="0" err="1" smtClean="0"/>
              <a:t>Bergson</a:t>
            </a:r>
            <a:endParaRPr lang="it-IT" dirty="0" smtClean="0"/>
          </a:p>
          <a:p>
            <a:pPr marL="514350" indent="-514350">
              <a:buAutoNum type="arabicPeriod"/>
            </a:pPr>
            <a:r>
              <a:rPr lang="it-IT" dirty="0" smtClean="0"/>
              <a:t>Freud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 NIETZSCHE (1844-1900)</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i="1" dirty="0" err="1" smtClean="0"/>
              <a:t>Also</a:t>
            </a:r>
            <a:r>
              <a:rPr lang="it-IT" i="1" dirty="0" smtClean="0"/>
              <a:t> </a:t>
            </a:r>
            <a:r>
              <a:rPr lang="it-IT" i="1" dirty="0" err="1" smtClean="0"/>
              <a:t>sprach</a:t>
            </a:r>
            <a:r>
              <a:rPr lang="it-IT" i="1" dirty="0" smtClean="0"/>
              <a:t> </a:t>
            </a:r>
            <a:r>
              <a:rPr lang="it-IT" i="1" dirty="0" err="1" smtClean="0"/>
              <a:t>Zarathustra</a:t>
            </a:r>
            <a:r>
              <a:rPr lang="it-IT" dirty="0" smtClean="0"/>
              <a:t>: “</a:t>
            </a:r>
            <a:r>
              <a:rPr lang="it-IT" i="1" dirty="0" smtClean="0"/>
              <a:t>Dio è morto</a:t>
            </a:r>
            <a:r>
              <a:rPr lang="it-IT" dirty="0" smtClean="0"/>
              <a:t>”. Se Dio è morto i valori celebrati dal Cristianesimo non hanno più senso e “</a:t>
            </a:r>
            <a:r>
              <a:rPr lang="it-IT" i="1" dirty="0" smtClean="0"/>
              <a:t>bene</a:t>
            </a:r>
            <a:r>
              <a:rPr lang="it-IT" dirty="0" smtClean="0"/>
              <a:t>” e “</a:t>
            </a:r>
            <a:r>
              <a:rPr lang="it-IT" i="1" dirty="0" smtClean="0"/>
              <a:t>male</a:t>
            </a:r>
            <a:r>
              <a:rPr lang="it-IT" dirty="0" smtClean="0"/>
              <a:t>” divengono concetti da superare. Il nulla che così si spalanca  potrà essere assunto entro la nuova morale </a:t>
            </a:r>
            <a:r>
              <a:rPr lang="it-IT" dirty="0" err="1" smtClean="0"/>
              <a:t>–</a:t>
            </a:r>
            <a:r>
              <a:rPr lang="it-IT" dirty="0" smtClean="0"/>
              <a:t> posta al di là del “</a:t>
            </a:r>
            <a:r>
              <a:rPr lang="it-IT" i="1" dirty="0" smtClean="0"/>
              <a:t>bene</a:t>
            </a:r>
            <a:r>
              <a:rPr lang="it-IT" dirty="0" smtClean="0"/>
              <a:t>” e del “</a:t>
            </a:r>
            <a:r>
              <a:rPr lang="it-IT" i="1" dirty="0" smtClean="0"/>
              <a:t>male</a:t>
            </a:r>
            <a:r>
              <a:rPr lang="it-IT" dirty="0" smtClean="0"/>
              <a:t>” </a:t>
            </a:r>
            <a:r>
              <a:rPr lang="it-IT" dirty="0" err="1" smtClean="0"/>
              <a:t>–</a:t>
            </a:r>
            <a:r>
              <a:rPr lang="it-IT" dirty="0" smtClean="0"/>
              <a:t> del superuomo, un uomo che va oltre l’uomo presente (“</a:t>
            </a:r>
            <a:r>
              <a:rPr lang="it-IT" i="1" dirty="0" smtClean="0"/>
              <a:t>L’uomo è cosa che deve essere oltrepassata, è un ponte, non una meta</a:t>
            </a:r>
            <a:r>
              <a:rPr lang="it-IT" dirty="0" smtClean="0"/>
              <a:t>”) e che incarna la volontà di potenza, la vittoria della vita infinita sulla limitazione della ragione e dell’etica. </a:t>
            </a: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Impostazioni personalizzate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1122"/>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205</TotalTime>
  <Words>2679</Words>
  <Application>Microsoft Macintosh PowerPoint</Application>
  <PresentationFormat>Presentazione su schermo (4:3)</PresentationFormat>
  <Paragraphs>98</Paragraphs>
  <Slides>32</Slides>
  <Notes>1</Notes>
  <HiddenSlides>0</HiddenSlides>
  <MMClips>0</MMClips>
  <ScaleCrop>false</ScaleCrop>
  <HeadingPairs>
    <vt:vector size="4" baseType="variant">
      <vt:variant>
        <vt:lpstr>Modello struttura</vt:lpstr>
      </vt:variant>
      <vt:variant>
        <vt:i4>1</vt:i4>
      </vt:variant>
      <vt:variant>
        <vt:lpstr>Titoli diapositive</vt:lpstr>
      </vt:variant>
      <vt:variant>
        <vt:i4>32</vt:i4>
      </vt:variant>
    </vt:vector>
  </HeadingPairs>
  <TitlesOfParts>
    <vt:vector size="33" baseType="lpstr">
      <vt:lpstr>Tema di Office</vt:lpstr>
      <vt:lpstr>IL DECADENTISMO EUROPEO</vt:lpstr>
      <vt:lpstr>Diapositiva 2</vt:lpstr>
      <vt:lpstr>QUADRO STORICO-CULTURALE</vt:lpstr>
      <vt:lpstr>Sintesi </vt:lpstr>
      <vt:lpstr>Un esempio</vt:lpstr>
      <vt:lpstr>COORDINATE TEMPORALI</vt:lpstr>
      <vt:lpstr>AUTOCOSCIENZA DELLA CRISI</vt:lpstr>
      <vt:lpstr>PRESUPPOSTI FILOSOFICI</vt:lpstr>
      <vt:lpstr>F. NIETZSCHE (1844-1900)</vt:lpstr>
      <vt:lpstr>H. BERGSON (1859-1941)</vt:lpstr>
      <vt:lpstr>S. FREUD (1856-1939)</vt:lpstr>
      <vt:lpstr>COORDINATE SPAZIALI (1)</vt:lpstr>
      <vt:lpstr>COORDINATE SPAZIALI</vt:lpstr>
      <vt:lpstr>La metropoli</vt:lpstr>
      <vt:lpstr>Da Angelus novus di W. Benjamin</vt:lpstr>
      <vt:lpstr>Da Angelus Novus (2)</vt:lpstr>
      <vt:lpstr>L’ARTISTA DECADENTE E LE SUE MASCHERE</vt:lpstr>
      <vt:lpstr>CARATTERI ESSENZIALI DEL DECADENTISMO</vt:lpstr>
      <vt:lpstr>Correspondances – Ch. Baudelaire</vt:lpstr>
      <vt:lpstr>Caratteri essenziali (2)</vt:lpstr>
      <vt:lpstr>E IL POETA? (1)</vt:lpstr>
      <vt:lpstr>E IL POETA? (2)</vt:lpstr>
      <vt:lpstr>Ad una passante – Ch. Baudelaire</vt:lpstr>
      <vt:lpstr>È questo immortale, mirabile, istinto del Bello che…</vt:lpstr>
      <vt:lpstr>E IL POETA? (3)</vt:lpstr>
      <vt:lpstr>Il linguaggio poetico (1)</vt:lpstr>
      <vt:lpstr>Il nuovo linguaggio poetico (2)</vt:lpstr>
      <vt:lpstr>Il simbolo, dunque, è… </vt:lpstr>
      <vt:lpstr>Autonomia e inutilità dell’arte (2) </vt:lpstr>
      <vt:lpstr>Autonomia e inutilità dell’arte</vt:lpstr>
      <vt:lpstr>L’esteta armato</vt:lpstr>
      <vt:lpstr>Inettitudine al vivere e ricerca dell’assoluto</vt:lpstr>
    </vt:vector>
  </TitlesOfParts>
  <Company>Liceo MALPIGHI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DECADENTISMO</dc:title>
  <dc:creator>Mara Ferroni</dc:creator>
  <cp:lastModifiedBy>Mara Ferroni</cp:lastModifiedBy>
  <cp:revision>12</cp:revision>
  <dcterms:created xsi:type="dcterms:W3CDTF">2016-04-04T03:02:16Z</dcterms:created>
  <dcterms:modified xsi:type="dcterms:W3CDTF">2016-04-04T03:21:01Z</dcterms:modified>
</cp:coreProperties>
</file>